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68" r:id="rId3"/>
    <p:sldId id="257" r:id="rId4"/>
    <p:sldId id="350" r:id="rId5"/>
    <p:sldId id="317"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7" r:id="rId21"/>
    <p:sldId id="375" r:id="rId22"/>
    <p:sldId id="374" r:id="rId23"/>
    <p:sldId id="369" r:id="rId24"/>
    <p:sldId id="370" r:id="rId25"/>
    <p:sldId id="365" r:id="rId26"/>
    <p:sldId id="371" r:id="rId27"/>
    <p:sldId id="390" r:id="rId28"/>
    <p:sldId id="391" r:id="rId29"/>
    <p:sldId id="392" r:id="rId30"/>
    <p:sldId id="394" r:id="rId31"/>
    <p:sldId id="393" r:id="rId32"/>
    <p:sldId id="372" r:id="rId33"/>
    <p:sldId id="382" r:id="rId34"/>
    <p:sldId id="383" r:id="rId35"/>
    <p:sldId id="384" r:id="rId36"/>
    <p:sldId id="385" r:id="rId37"/>
    <p:sldId id="395" r:id="rId38"/>
    <p:sldId id="398" r:id="rId39"/>
    <p:sldId id="397" r:id="rId40"/>
    <p:sldId id="396" r:id="rId41"/>
    <p:sldId id="376" r:id="rId42"/>
    <p:sldId id="377" r:id="rId43"/>
    <p:sldId id="373" r:id="rId44"/>
    <p:sldId id="378" r:id="rId45"/>
    <p:sldId id="379" r:id="rId46"/>
    <p:sldId id="380" r:id="rId47"/>
    <p:sldId id="381" r:id="rId48"/>
    <p:sldId id="386" r:id="rId49"/>
    <p:sldId id="389" r:id="rId50"/>
    <p:sldId id="388" r:id="rId51"/>
    <p:sldId id="404" r:id="rId52"/>
    <p:sldId id="405" r:id="rId53"/>
    <p:sldId id="406" r:id="rId54"/>
    <p:sldId id="407" r:id="rId55"/>
    <p:sldId id="408" r:id="rId56"/>
    <p:sldId id="409" r:id="rId57"/>
    <p:sldId id="410" r:id="rId58"/>
    <p:sldId id="411" r:id="rId59"/>
    <p:sldId id="412" r:id="rId60"/>
    <p:sldId id="413" r:id="rId61"/>
    <p:sldId id="414" r:id="rId62"/>
    <p:sldId id="415" r:id="rId63"/>
    <p:sldId id="416" r:id="rId64"/>
    <p:sldId id="417" r:id="rId65"/>
    <p:sldId id="418" r:id="rId66"/>
    <p:sldId id="419" r:id="rId67"/>
    <p:sldId id="420" r:id="rId68"/>
    <p:sldId id="387" r:id="rId69"/>
    <p:sldId id="400" r:id="rId70"/>
    <p:sldId id="401" r:id="rId71"/>
    <p:sldId id="402" r:id="rId72"/>
    <p:sldId id="399" r:id="rId73"/>
    <p:sldId id="403"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73" autoAdjust="0"/>
    <p:restoredTop sz="94660"/>
  </p:normalViewPr>
  <p:slideViewPr>
    <p:cSldViewPr>
      <p:cViewPr varScale="1">
        <p:scale>
          <a:sx n="77" d="100"/>
          <a:sy n="77" d="100"/>
        </p:scale>
        <p:origin x="-9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8C38E-A295-49E9-8429-60997347833E}" type="datetimeFigureOut">
              <a:rPr lang="en-US" smtClean="0"/>
              <a:pPr/>
              <a:t>3/21/2017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EC7E9-3D64-41B6-982F-2F88BDEFAD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EC7E9-3D64-41B6-982F-2F88BDEFADEE}"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EC7E9-3D64-41B6-982F-2F88BDEFADEE}"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EC7E9-3D64-41B6-982F-2F88BDEFADEE}"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EC7E9-3D64-41B6-982F-2F88BDEFADEE}" type="slidenum">
              <a:rPr lang="en-US" smtClean="0"/>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EC7E9-3D64-41B6-982F-2F88BDEFADEE}"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Communications_protocol" TargetMode="External"/><Relationship Id="rId2" Type="http://schemas.openxmlformats.org/officeDocument/2006/relationships/hyperlink" Target="https://en.wikipedia.org/wiki/IEC_TC_57" TargetMode="External"/><Relationship Id="rId1" Type="http://schemas.openxmlformats.org/officeDocument/2006/relationships/slideLayout" Target="../slideLayouts/slideLayout2.xml"/><Relationship Id="rId4" Type="http://schemas.openxmlformats.org/officeDocument/2006/relationships/hyperlink" Target="https://en.wikipedia.org/wiki/Electric_pow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SCADA TRAINING </a:t>
            </a:r>
            <a:endParaRPr lang="en-US" dirty="0"/>
          </a:p>
        </p:txBody>
      </p:sp>
      <p:pic>
        <p:nvPicPr>
          <p:cNvPr id="3074" name="Picture 2"/>
          <p:cNvPicPr>
            <a:picLocks noChangeAspect="1" noChangeArrowheads="1"/>
          </p:cNvPicPr>
          <p:nvPr/>
        </p:nvPicPr>
        <p:blipFill>
          <a:blip r:embed="rId2"/>
          <a:srcRect/>
          <a:stretch>
            <a:fillRect/>
          </a:stretch>
        </p:blipFill>
        <p:spPr bwMode="auto">
          <a:xfrm>
            <a:off x="9525" y="2057400"/>
            <a:ext cx="9124950" cy="2743200"/>
          </a:xfrm>
          <a:prstGeom prst="rect">
            <a:avLst/>
          </a:prstGeom>
          <a:noFill/>
          <a:ln w="9525">
            <a:noFill/>
            <a:miter lim="800000"/>
            <a:headEnd/>
            <a:tailEnd/>
          </a:ln>
          <a:effectLst/>
        </p:spPr>
      </p:pic>
      <p:sp>
        <p:nvSpPr>
          <p:cNvPr id="6" name="TextBox 5"/>
          <p:cNvSpPr txBox="1"/>
          <p:nvPr/>
        </p:nvSpPr>
        <p:spPr>
          <a:xfrm>
            <a:off x="1066800" y="914400"/>
            <a:ext cx="7239000" cy="707886"/>
          </a:xfrm>
          <a:prstGeom prst="rect">
            <a:avLst/>
          </a:prstGeom>
          <a:noFill/>
        </p:spPr>
        <p:txBody>
          <a:bodyPr wrap="square" rtlCol="0">
            <a:spAutoFit/>
          </a:bodyPr>
          <a:lstStyle/>
          <a:p>
            <a:r>
              <a:rPr lang="en-US" sz="4000" dirty="0" smtClean="0"/>
              <a:t>             </a:t>
            </a:r>
            <a:r>
              <a:rPr lang="en-US" sz="3600" dirty="0" smtClean="0"/>
              <a:t>Field Instruments &amp; Sensors</a:t>
            </a:r>
            <a:endParaRPr lang="en-US" sz="3600" dirty="0"/>
          </a:p>
        </p:txBody>
      </p:sp>
      <p:sp>
        <p:nvSpPr>
          <p:cNvPr id="7" name="TextBox 6"/>
          <p:cNvSpPr txBox="1"/>
          <p:nvPr/>
        </p:nvSpPr>
        <p:spPr>
          <a:xfrm flipH="1">
            <a:off x="457200" y="5334000"/>
            <a:ext cx="8001000" cy="1200329"/>
          </a:xfrm>
          <a:prstGeom prst="rect">
            <a:avLst/>
          </a:prstGeom>
          <a:noFill/>
        </p:spPr>
        <p:txBody>
          <a:bodyPr wrap="square" rtlCol="0">
            <a:spAutoFit/>
          </a:bodyPr>
          <a:lstStyle/>
          <a:p>
            <a:r>
              <a:rPr lang="en-US" b="1" dirty="0" smtClean="0"/>
              <a:t>                         </a:t>
            </a:r>
            <a:endParaRPr lang="en-US" sz="2400" b="1" dirty="0" smtClean="0"/>
          </a:p>
          <a:p>
            <a:endParaRPr lang="en-US" b="1" dirty="0" smtClean="0"/>
          </a:p>
          <a:p>
            <a:r>
              <a:rPr lang="en-US" b="1" dirty="0" smtClean="0"/>
              <a:t>				                                      </a:t>
            </a:r>
            <a:r>
              <a:rPr lang="en-US" dirty="0" smtClean="0"/>
              <a:t>AJAY K BASU  </a:t>
            </a:r>
          </a:p>
          <a:p>
            <a:r>
              <a:rPr lang="en-US" dirty="0" smtClean="0"/>
              <a:t>                                                                                                 akbasu48@gmail.com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Electromagnetic Compatibility EMC </a:t>
            </a:r>
            <a:r>
              <a:rPr lang="en-US" dirty="0" smtClean="0"/>
              <a:t/>
            </a:r>
            <a:br>
              <a:rPr lang="en-US" dirty="0" smtClean="0"/>
            </a:br>
            <a:r>
              <a:rPr lang="en-US" b="1" dirty="0" smtClean="0"/>
              <a:t> </a:t>
            </a:r>
            <a:r>
              <a:rPr lang="en-US" dirty="0" smtClean="0"/>
              <a:t/>
            </a:r>
            <a:br>
              <a:rPr lang="en-US" dirty="0" smtClean="0"/>
            </a:br>
            <a:endParaRPr lang="en-US" dirty="0" smtClean="0"/>
          </a:p>
        </p:txBody>
      </p:sp>
      <p:sp>
        <p:nvSpPr>
          <p:cNvPr id="4" name="Content Placeholder 3"/>
          <p:cNvSpPr>
            <a:spLocks noGrp="1"/>
          </p:cNvSpPr>
          <p:nvPr>
            <p:ph idx="1"/>
          </p:nvPr>
        </p:nvSpPr>
        <p:spPr>
          <a:xfrm>
            <a:off x="457200" y="1219200"/>
            <a:ext cx="8229600" cy="4953000"/>
          </a:xfrm>
        </p:spPr>
        <p:txBody>
          <a:bodyPr>
            <a:normAutofit/>
          </a:bodyPr>
          <a:lstStyle/>
          <a:p>
            <a:pPr>
              <a:buNone/>
            </a:pPr>
            <a:r>
              <a:rPr lang="en-US" b="1" dirty="0" smtClean="0"/>
              <a:t>    </a:t>
            </a:r>
            <a:r>
              <a:rPr lang="en-US" sz="1800" b="1" dirty="0" smtClean="0"/>
              <a:t>IEC 61000 	</a:t>
            </a:r>
          </a:p>
          <a:p>
            <a:pPr>
              <a:buNone/>
            </a:pPr>
            <a:r>
              <a:rPr lang="en-US" sz="1800" b="1" dirty="0" smtClean="0"/>
              <a:t>       </a:t>
            </a:r>
            <a:r>
              <a:rPr lang="en-US" sz="1800" dirty="0" smtClean="0"/>
              <a:t>EMC describes the ability of electronic and electrical systems or components to work correctly when they are close together. In practice this means that the electromagnetic disturbances from each item of equipment must be limited and also that each item must have an adequate level of immunity to the disturbances in its environment.</a:t>
            </a:r>
          </a:p>
          <a:p>
            <a:r>
              <a:rPr lang="en-US" sz="1800" dirty="0" smtClean="0"/>
              <a:t>IEC 61000 Part 1:	General - Safety Function and Safety Integrity Requirement</a:t>
            </a:r>
          </a:p>
          <a:p>
            <a:pPr marL="346075" indent="-346075"/>
            <a:r>
              <a:rPr lang="en-US" sz="1800" dirty="0" smtClean="0"/>
              <a:t>IEC 61000 Part 2:	Environment - Description, Classification and Compatibility  Levels</a:t>
            </a:r>
          </a:p>
          <a:p>
            <a:r>
              <a:rPr lang="en-US" sz="1800" dirty="0" smtClean="0"/>
              <a:t>IEC 61000 Part 3:	Limits - Emission and immunity Limits </a:t>
            </a:r>
          </a:p>
          <a:p>
            <a:r>
              <a:rPr lang="en-US" sz="1800" dirty="0" smtClean="0"/>
              <a:t>IEC 61000 Part 4:	Testing and Measurement Limits</a:t>
            </a:r>
          </a:p>
          <a:p>
            <a:r>
              <a:rPr lang="en-US" sz="1800" dirty="0" smtClean="0"/>
              <a:t>IEC 61000 Part 5:	Installation and Mitigation Guidelines</a:t>
            </a:r>
          </a:p>
          <a:p>
            <a:r>
              <a:rPr lang="en-US" sz="1800" dirty="0" smtClean="0"/>
              <a:t>IEC 61000 Part 6:	Generic Standards</a:t>
            </a:r>
          </a:p>
          <a:p>
            <a:r>
              <a:rPr lang="en-US" sz="1800" dirty="0" smtClean="0"/>
              <a:t>IEC 61000 Part 9:	Miscellaneous</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 Standards for Enclosures  </a:t>
            </a:r>
            <a:r>
              <a:rPr lang="en-US" dirty="0" smtClean="0"/>
              <a:t/>
            </a:r>
            <a:br>
              <a:rPr lang="en-US" dirty="0" smtClean="0"/>
            </a:br>
            <a:endParaRPr lang="en-US" dirty="0" smtClean="0"/>
          </a:p>
        </p:txBody>
      </p:sp>
      <p:sp>
        <p:nvSpPr>
          <p:cNvPr id="4" name="Content Placeholder 3"/>
          <p:cNvSpPr>
            <a:spLocks noGrp="1"/>
          </p:cNvSpPr>
          <p:nvPr>
            <p:ph idx="1"/>
          </p:nvPr>
        </p:nvSpPr>
        <p:spPr>
          <a:xfrm>
            <a:off x="381000" y="1371600"/>
            <a:ext cx="8229600" cy="4953000"/>
          </a:xfrm>
        </p:spPr>
        <p:txBody>
          <a:bodyPr>
            <a:normAutofit fontScale="70000" lnSpcReduction="20000"/>
          </a:bodyPr>
          <a:lstStyle/>
          <a:p>
            <a:pPr>
              <a:buNone/>
            </a:pPr>
            <a:r>
              <a:rPr lang="en-US" b="1" dirty="0" smtClean="0"/>
              <a:t>      IEC 60529  &amp;  Ingress Protection (IP)  -</a:t>
            </a:r>
            <a:endParaRPr lang="en-US" dirty="0" smtClean="0"/>
          </a:p>
          <a:p>
            <a:pPr>
              <a:buNone/>
            </a:pPr>
            <a:r>
              <a:rPr lang="en-US" b="1" dirty="0" smtClean="0"/>
              <a:t> </a:t>
            </a:r>
            <a:endParaRPr lang="en-US" dirty="0" smtClean="0"/>
          </a:p>
          <a:p>
            <a:r>
              <a:rPr lang="en-US" dirty="0" smtClean="0"/>
              <a:t>SCADA equipments, particularly field instruments often have to work in open environment, with or without shelter. Hence the enclosure and its protection capability are very important.</a:t>
            </a:r>
          </a:p>
          <a:p>
            <a:r>
              <a:rPr lang="en-US" dirty="0" smtClean="0"/>
              <a:t>Standardized by IEC 60529 and adopted by NEMA, Ingress Protection (IP) ratings are developed by the European Committee for Electro Technical Standardization (CENELEC). IP code specifies the Degree of Protection Provided by Enclosure.</a:t>
            </a:r>
          </a:p>
          <a:p>
            <a:pPr>
              <a:buNone/>
            </a:pPr>
            <a:endParaRPr lang="en-US" dirty="0" smtClean="0"/>
          </a:p>
          <a:p>
            <a:pPr>
              <a:buNone/>
            </a:pPr>
            <a:r>
              <a:rPr lang="en-US" dirty="0" smtClean="0"/>
              <a:t>     The IP rating normally has two (or three) numbers:</a:t>
            </a:r>
          </a:p>
          <a:p>
            <a:pPr lvl="0"/>
            <a:r>
              <a:rPr lang="en-US" dirty="0" smtClean="0"/>
              <a:t>Protection from solid objects or materials</a:t>
            </a:r>
          </a:p>
          <a:p>
            <a:pPr lvl="0"/>
            <a:r>
              <a:rPr lang="en-US" dirty="0" smtClean="0"/>
              <a:t>Protection from liquids (water)</a:t>
            </a:r>
          </a:p>
          <a:p>
            <a:pPr lvl="0"/>
            <a:r>
              <a:rPr lang="en-US" dirty="0" smtClean="0"/>
              <a:t>Protection against mechanical impacts (commonly omitted, the third number is not a part of IEC 60529)</a:t>
            </a:r>
          </a:p>
          <a:p>
            <a:pPr>
              <a:buNone/>
            </a:pPr>
            <a:endParaRPr lang="en-US"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 Standards for Enclosures  </a:t>
            </a:r>
            <a:r>
              <a:rPr lang="en-US" dirty="0" smtClean="0"/>
              <a:t/>
            </a:r>
            <a:br>
              <a:rPr lang="en-US" dirty="0" smtClean="0"/>
            </a:br>
            <a:endParaRPr lang="en-US" dirty="0" smtClean="0"/>
          </a:p>
        </p:txBody>
      </p:sp>
      <p:sp>
        <p:nvSpPr>
          <p:cNvPr id="4" name="Content Placeholder 3"/>
          <p:cNvSpPr>
            <a:spLocks noGrp="1"/>
          </p:cNvSpPr>
          <p:nvPr>
            <p:ph idx="1"/>
          </p:nvPr>
        </p:nvSpPr>
        <p:spPr>
          <a:xfrm>
            <a:off x="457200" y="1219200"/>
            <a:ext cx="8229600" cy="4953000"/>
          </a:xfrm>
        </p:spPr>
        <p:txBody>
          <a:bodyPr>
            <a:normAutofit fontScale="55000" lnSpcReduction="20000"/>
          </a:bodyPr>
          <a:lstStyle/>
          <a:p>
            <a:pPr>
              <a:buNone/>
            </a:pPr>
            <a:endParaRPr lang="en-US" b="1" dirty="0" smtClean="0"/>
          </a:p>
          <a:p>
            <a:pPr>
              <a:buNone/>
            </a:pPr>
            <a:r>
              <a:rPr lang="en-US" b="1" dirty="0" smtClean="0"/>
              <a:t>       First number - Protection against solid objects</a:t>
            </a:r>
          </a:p>
          <a:p>
            <a:pPr>
              <a:buNone/>
            </a:pPr>
            <a:endParaRPr lang="en-US" dirty="0" smtClean="0"/>
          </a:p>
          <a:p>
            <a:pPr>
              <a:buNone/>
            </a:pPr>
            <a:r>
              <a:rPr lang="en-US" dirty="0" smtClean="0"/>
              <a:t>	0			No special protection</a:t>
            </a:r>
          </a:p>
          <a:p>
            <a:pPr>
              <a:buNone/>
            </a:pPr>
            <a:endParaRPr lang="en-US" dirty="0" smtClean="0"/>
          </a:p>
          <a:p>
            <a:pPr marL="914400" indent="-914400">
              <a:buNone/>
            </a:pPr>
            <a:r>
              <a:rPr lang="en-US" dirty="0" smtClean="0"/>
              <a:t>       1	Protected against solid objects over 50 mm, e.g. accidental touch by 	persons  hands</a:t>
            </a:r>
          </a:p>
          <a:p>
            <a:pPr>
              <a:buNone/>
            </a:pPr>
            <a:r>
              <a:rPr lang="en-US" dirty="0" smtClean="0"/>
              <a:t>	2	Protected against solid objects over 12 mm, e.g. persons fingers</a:t>
            </a:r>
          </a:p>
          <a:p>
            <a:pPr>
              <a:buNone/>
            </a:pPr>
            <a:endParaRPr lang="en-US" dirty="0" smtClean="0"/>
          </a:p>
          <a:p>
            <a:pPr>
              <a:buNone/>
            </a:pPr>
            <a:r>
              <a:rPr lang="en-US" dirty="0" smtClean="0"/>
              <a:t>	3	Protected against solid objects over 2.5 mm (tools and wires)</a:t>
            </a:r>
          </a:p>
          <a:p>
            <a:pPr>
              <a:buNone/>
            </a:pPr>
            <a:endParaRPr lang="en-US" dirty="0" smtClean="0"/>
          </a:p>
          <a:p>
            <a:pPr>
              <a:buNone/>
            </a:pPr>
            <a:r>
              <a:rPr lang="en-US" dirty="0" smtClean="0"/>
              <a:t>	4	Protected against solid objects over 1 mm (tools, wires, and small wires)</a:t>
            </a:r>
          </a:p>
          <a:p>
            <a:pPr>
              <a:buNone/>
            </a:pPr>
            <a:endParaRPr lang="en-US" dirty="0" smtClean="0"/>
          </a:p>
          <a:p>
            <a:pPr>
              <a:buNone/>
            </a:pPr>
            <a:r>
              <a:rPr lang="en-US" dirty="0" smtClean="0"/>
              <a:t>       5	Protected against dust limited ingress (no harmful deposit)</a:t>
            </a:r>
          </a:p>
          <a:p>
            <a:pPr>
              <a:buNone/>
            </a:pPr>
            <a:endParaRPr lang="en-US" dirty="0" smtClean="0"/>
          </a:p>
          <a:p>
            <a:pPr>
              <a:buNone/>
            </a:pPr>
            <a:r>
              <a:rPr lang="en-US" dirty="0" smtClean="0"/>
              <a:t>	6	Totally protected against dust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 Standards for Enclosures  </a:t>
            </a:r>
            <a:r>
              <a:rPr lang="en-US" dirty="0" smtClean="0"/>
              <a:t/>
            </a:r>
            <a:br>
              <a:rPr lang="en-US" dirty="0" smtClean="0"/>
            </a:br>
            <a:endParaRPr lang="en-US" dirty="0" smtClean="0"/>
          </a:p>
        </p:txBody>
      </p:sp>
      <p:sp>
        <p:nvSpPr>
          <p:cNvPr id="4" name="Content Placeholder 3"/>
          <p:cNvSpPr>
            <a:spLocks noGrp="1"/>
          </p:cNvSpPr>
          <p:nvPr>
            <p:ph idx="1"/>
          </p:nvPr>
        </p:nvSpPr>
        <p:spPr>
          <a:xfrm>
            <a:off x="457200" y="1219200"/>
            <a:ext cx="8229600" cy="4953000"/>
          </a:xfrm>
        </p:spPr>
        <p:txBody>
          <a:bodyPr>
            <a:normAutofit fontScale="62500" lnSpcReduction="20000"/>
          </a:bodyPr>
          <a:lstStyle/>
          <a:p>
            <a:pPr>
              <a:buNone/>
            </a:pPr>
            <a:endParaRPr lang="en-US" b="1" dirty="0" smtClean="0"/>
          </a:p>
          <a:p>
            <a:pPr>
              <a:buNone/>
            </a:pPr>
            <a:r>
              <a:rPr lang="en-US" b="1" dirty="0" smtClean="0"/>
              <a:t>        Second number - Protection against liquids</a:t>
            </a:r>
          </a:p>
          <a:p>
            <a:pPr>
              <a:buNone/>
            </a:pPr>
            <a:r>
              <a:rPr lang="en-US" dirty="0" smtClean="0"/>
              <a:t> </a:t>
            </a:r>
          </a:p>
          <a:p>
            <a:pPr>
              <a:buNone/>
            </a:pPr>
            <a:r>
              <a:rPr lang="en-US" dirty="0" smtClean="0"/>
              <a:t>     	0	No protection</a:t>
            </a:r>
          </a:p>
          <a:p>
            <a:pPr>
              <a:buNone/>
            </a:pPr>
            <a:r>
              <a:rPr lang="en-US" dirty="0" smtClean="0"/>
              <a:t> 	1	Protection against vertically falling drops of water e.g. condensation</a:t>
            </a:r>
          </a:p>
          <a:p>
            <a:pPr>
              <a:buNone/>
            </a:pPr>
            <a:r>
              <a:rPr lang="en-US" dirty="0" smtClean="0"/>
              <a:t>	2	Protection against direct sprays of water up to 15</a:t>
            </a:r>
            <a:r>
              <a:rPr lang="en-US" baseline="30000" dirty="0" smtClean="0"/>
              <a:t>o</a:t>
            </a:r>
            <a:r>
              <a:rPr lang="en-US" dirty="0" smtClean="0"/>
              <a:t> from the vertical</a:t>
            </a:r>
          </a:p>
          <a:p>
            <a:pPr>
              <a:buNone/>
            </a:pPr>
            <a:r>
              <a:rPr lang="en-US" dirty="0" smtClean="0"/>
              <a:t>	3	Protected against direct sprays of water up to 60</a:t>
            </a:r>
            <a:r>
              <a:rPr lang="en-US" baseline="30000" dirty="0" smtClean="0"/>
              <a:t>o</a:t>
            </a:r>
            <a:r>
              <a:rPr lang="en-US" dirty="0" smtClean="0"/>
              <a:t> from the vertical</a:t>
            </a:r>
          </a:p>
          <a:p>
            <a:pPr>
              <a:buNone/>
            </a:pPr>
            <a:r>
              <a:rPr lang="en-US" dirty="0" smtClean="0"/>
              <a:t>	4	Protection against water sprayed from all directions - limited ingress 	permitted</a:t>
            </a:r>
          </a:p>
          <a:p>
            <a:pPr>
              <a:buNone/>
            </a:pPr>
            <a:r>
              <a:rPr lang="en-US" dirty="0" smtClean="0"/>
              <a:t>	5	Protected against low pressure jets of water from all directions - 	limited 	ingress</a:t>
            </a:r>
          </a:p>
          <a:p>
            <a:pPr>
              <a:buNone/>
            </a:pPr>
            <a:r>
              <a:rPr lang="en-US" dirty="0" smtClean="0"/>
              <a:t>	6	Protected against temporary flooding of water, e.g. for use on ship 	decks - limited ingress permitted</a:t>
            </a:r>
          </a:p>
          <a:p>
            <a:pPr>
              <a:buNone/>
            </a:pPr>
            <a:r>
              <a:rPr lang="en-US" dirty="0" smtClean="0"/>
              <a:t>	7	Protected against the effect of immersion between 15 cm and 1 m</a:t>
            </a:r>
          </a:p>
          <a:p>
            <a:pPr>
              <a:buNone/>
            </a:pPr>
            <a:r>
              <a:rPr lang="en-US" dirty="0" smtClean="0"/>
              <a:t>	8	Protects against long periods of immersion under pressure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 Standards for Enclosures  </a:t>
            </a:r>
            <a:r>
              <a:rPr lang="en-US" dirty="0" smtClean="0"/>
              <a:t/>
            </a:r>
            <a:br>
              <a:rPr lang="en-US" dirty="0" smtClean="0"/>
            </a:br>
            <a:endParaRPr lang="en-US" dirty="0" smtClean="0"/>
          </a:p>
        </p:txBody>
      </p:sp>
      <p:sp>
        <p:nvSpPr>
          <p:cNvPr id="4" name="Content Placeholder 3"/>
          <p:cNvSpPr>
            <a:spLocks noGrp="1"/>
          </p:cNvSpPr>
          <p:nvPr>
            <p:ph idx="1"/>
          </p:nvPr>
        </p:nvSpPr>
        <p:spPr>
          <a:xfrm>
            <a:off x="457200" y="1219200"/>
            <a:ext cx="8229600" cy="4953000"/>
          </a:xfrm>
        </p:spPr>
        <p:txBody>
          <a:bodyPr>
            <a:normAutofit fontScale="70000" lnSpcReduction="20000"/>
          </a:bodyPr>
          <a:lstStyle/>
          <a:p>
            <a:pPr>
              <a:buNone/>
            </a:pPr>
            <a:endParaRPr lang="en-US" b="1" dirty="0" smtClean="0"/>
          </a:p>
          <a:p>
            <a:pPr>
              <a:buNone/>
            </a:pPr>
            <a:r>
              <a:rPr lang="en-US" b="1" dirty="0" smtClean="0"/>
              <a:t>     Example 1- IP 22</a:t>
            </a:r>
          </a:p>
          <a:p>
            <a:pPr>
              <a:buNone/>
            </a:pPr>
            <a:r>
              <a:rPr lang="en-US" dirty="0" smtClean="0"/>
              <a:t>     An electrical socket rated IP22 is protected against</a:t>
            </a:r>
          </a:p>
          <a:p>
            <a:pPr lvl="0">
              <a:buNone/>
            </a:pPr>
            <a:r>
              <a:rPr lang="en-US" dirty="0" smtClean="0"/>
              <a:t>     solid objects over 12 mm - ex. insertion of fingers</a:t>
            </a:r>
          </a:p>
          <a:p>
            <a:pPr lvl="0">
              <a:buNone/>
            </a:pPr>
            <a:r>
              <a:rPr lang="en-US" dirty="0" smtClean="0"/>
              <a:t>     direct sprays of water up to 15</a:t>
            </a:r>
            <a:r>
              <a:rPr lang="en-US" baseline="30000" dirty="0" smtClean="0"/>
              <a:t>o</a:t>
            </a:r>
            <a:r>
              <a:rPr lang="en-US" dirty="0" smtClean="0"/>
              <a:t> from the vertical - ex. damage or unsafe due to vertically or nearly vertically dripping water</a:t>
            </a:r>
          </a:p>
          <a:p>
            <a:pPr lvl="0">
              <a:buNone/>
            </a:pPr>
            <a:endParaRPr lang="en-US" dirty="0" smtClean="0"/>
          </a:p>
          <a:p>
            <a:pPr>
              <a:buNone/>
            </a:pPr>
            <a:r>
              <a:rPr lang="en-US" b="1" dirty="0" smtClean="0"/>
              <a:t>     Example 2 - IP 54</a:t>
            </a:r>
          </a:p>
          <a:p>
            <a:pPr>
              <a:buNone/>
            </a:pPr>
            <a:r>
              <a:rPr lang="en-US" dirty="0" smtClean="0"/>
              <a:t>     With the IP rating IP 54, 5 describes protection from dust and from limited low pressure water spray</a:t>
            </a:r>
          </a:p>
          <a:p>
            <a:pPr>
              <a:buNone/>
            </a:pPr>
            <a:endParaRPr lang="en-US" dirty="0" smtClean="0"/>
          </a:p>
          <a:p>
            <a:pPr>
              <a:buNone/>
            </a:pPr>
            <a:r>
              <a:rPr lang="en-US" b="1" dirty="0" smtClean="0"/>
              <a:t>     Example 3 - IP X1</a:t>
            </a:r>
            <a:endParaRPr lang="en-US" dirty="0" smtClean="0"/>
          </a:p>
          <a:p>
            <a:pPr>
              <a:buNone/>
            </a:pPr>
            <a:r>
              <a:rPr lang="en-US" dirty="0" smtClean="0"/>
              <a:t>     "X" can be used for one of the digits if there is only one class of protection, i.e. IPX1 which addresses protection against vertically falling drops of water e.g. condensation.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 </a:t>
            </a:r>
            <a:br>
              <a:rPr lang="en-US" b="1" dirty="0" smtClean="0"/>
            </a:br>
            <a:r>
              <a:rPr lang="en-US" b="1" dirty="0" smtClean="0"/>
              <a:t>Signal Cable Standards – Cat 5 &amp; Cat 6</a:t>
            </a:r>
            <a:br>
              <a:rPr lang="en-US" b="1" dirty="0" smtClean="0"/>
            </a:br>
            <a:r>
              <a:rPr lang="en-US" b="1" dirty="0" smtClean="0"/>
              <a:t> </a:t>
            </a:r>
            <a:br>
              <a:rPr lang="en-US" b="1" dirty="0" smtClean="0"/>
            </a:br>
            <a:endParaRPr lang="en-US" dirty="0" smtClean="0"/>
          </a:p>
        </p:txBody>
      </p:sp>
      <p:sp>
        <p:nvSpPr>
          <p:cNvPr id="4" name="Content Placeholder 3"/>
          <p:cNvSpPr>
            <a:spLocks noGrp="1"/>
          </p:cNvSpPr>
          <p:nvPr>
            <p:ph idx="1"/>
          </p:nvPr>
        </p:nvSpPr>
        <p:spPr>
          <a:xfrm>
            <a:off x="457200" y="1219200"/>
            <a:ext cx="8229600" cy="5334000"/>
          </a:xfrm>
        </p:spPr>
        <p:txBody>
          <a:bodyPr>
            <a:normAutofit fontScale="40000" lnSpcReduction="20000"/>
          </a:bodyPr>
          <a:lstStyle/>
          <a:p>
            <a:pPr>
              <a:buNone/>
            </a:pPr>
            <a:r>
              <a:rPr lang="en-US" dirty="0" smtClean="0"/>
              <a:t>        </a:t>
            </a:r>
          </a:p>
          <a:p>
            <a:pPr>
              <a:buNone/>
            </a:pPr>
            <a:r>
              <a:rPr lang="en-US" sz="4500" dirty="0" smtClean="0"/>
              <a:t>       The specification for category 5 cable was defined in ANSI/TIA/EIA-568-A, with clarification in TSB-95. These documents specify performance characteristics and test requirements for frequencies up to 100 MHz Cable types, connector types and cabling topologies are defined by TIA/EIA-568-B </a:t>
            </a:r>
          </a:p>
          <a:p>
            <a:pPr>
              <a:buNone/>
            </a:pPr>
            <a:endParaRPr lang="en-US" sz="4500" dirty="0" smtClean="0"/>
          </a:p>
          <a:p>
            <a:r>
              <a:rPr lang="en-US" sz="4500" dirty="0" smtClean="0"/>
              <a:t>Nearly always 8 point 8 connector (8P8C) modular connectors (most often RJ45 connectors) are used for connecting category 5 cable. The cable is terminated in either the T568A scheme or the T568B scheme. The two schemes work equally well and may be mixed in an installation so long as the same scheme is used on both ends of each cable.</a:t>
            </a:r>
          </a:p>
          <a:p>
            <a:pPr>
              <a:buNone/>
            </a:pPr>
            <a:endParaRPr lang="en-US" sz="4500" dirty="0" smtClean="0"/>
          </a:p>
          <a:p>
            <a:r>
              <a:rPr lang="en-US" sz="4500" dirty="0" smtClean="0"/>
              <a:t>Each of the four pairs in a cat 5 cable has differing precise number of twists per meter to minimize crosstalk between the pairs. Although cable assemblies containing 4 pairs are common, category 5 is not limited to 4 pairs. Backbone applications involve using up to 100 pairs. This use of balanced lines helps preserve a high signal-to-noise ratio despite interference from both external sources and crosstalk from other pairs.</a:t>
            </a:r>
          </a:p>
          <a:p>
            <a:pPr>
              <a:buNone/>
            </a:pPr>
            <a:endParaRPr lang="en-US" sz="4500" dirty="0" smtClean="0"/>
          </a:p>
          <a:p>
            <a:r>
              <a:rPr lang="en-US" sz="4500" dirty="0" smtClean="0"/>
              <a:t>The specific category of cable in use can be identified by the printing on the side of the cable.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 </a:t>
            </a:r>
            <a:br>
              <a:rPr lang="en-US" b="1" dirty="0" smtClean="0"/>
            </a:br>
            <a:r>
              <a:rPr lang="en-US" b="1" dirty="0" smtClean="0"/>
              <a:t>Signal Cable Standards – Cat 5 &amp; Cat 6</a:t>
            </a:r>
            <a:br>
              <a:rPr lang="en-US" b="1" dirty="0" smtClean="0"/>
            </a:br>
            <a:r>
              <a:rPr lang="en-US" b="1" dirty="0" smtClean="0"/>
              <a:t> </a:t>
            </a:r>
            <a:br>
              <a:rPr lang="en-US" b="1" dirty="0" smtClean="0"/>
            </a:br>
            <a:endParaRPr lang="en-US" dirty="0" smtClean="0"/>
          </a:p>
        </p:txBody>
      </p:sp>
      <p:sp>
        <p:nvSpPr>
          <p:cNvPr id="4" name="Content Placeholder 3"/>
          <p:cNvSpPr>
            <a:spLocks noGrp="1"/>
          </p:cNvSpPr>
          <p:nvPr>
            <p:ph idx="1"/>
          </p:nvPr>
        </p:nvSpPr>
        <p:spPr>
          <a:xfrm>
            <a:off x="457200" y="1219200"/>
            <a:ext cx="8229600" cy="5334000"/>
          </a:xfrm>
        </p:spPr>
        <p:txBody>
          <a:bodyPr>
            <a:normAutofit/>
          </a:bodyPr>
          <a:lstStyle/>
          <a:p>
            <a:pPr>
              <a:buNone/>
            </a:pPr>
            <a:r>
              <a:rPr lang="en-US" dirty="0" smtClean="0"/>
              <a:t>    </a:t>
            </a:r>
            <a:r>
              <a:rPr lang="en-US" sz="2400" b="1" dirty="0" smtClean="0"/>
              <a:t>Bending radius</a:t>
            </a:r>
          </a:p>
          <a:p>
            <a:pPr>
              <a:buNone/>
            </a:pPr>
            <a:r>
              <a:rPr lang="en-US" sz="2400" dirty="0" smtClean="0"/>
              <a:t>      Most Category 5 cables can be bent at any radius exceeding approximately four times the outside diameter of the cable. </a:t>
            </a:r>
          </a:p>
          <a:p>
            <a:pPr>
              <a:buNone/>
            </a:pPr>
            <a:r>
              <a:rPr lang="en-US" sz="2400" b="1" dirty="0" smtClean="0"/>
              <a:t>       Maximum cable segment length</a:t>
            </a:r>
          </a:p>
          <a:p>
            <a:r>
              <a:rPr lang="en-US" sz="2400" dirty="0" smtClean="0"/>
              <a:t>The maximum length for a cable segment is 100 m per TIA/EIA 568-5-A.</a:t>
            </a:r>
          </a:p>
          <a:p>
            <a:r>
              <a:rPr lang="en-US" sz="2400" dirty="0" smtClean="0"/>
              <a:t> If longer runs are required, the use of active hardware such as a repeater or switch is necessary. </a:t>
            </a:r>
          </a:p>
          <a:p>
            <a:r>
              <a:rPr lang="en-US" sz="2400" dirty="0" smtClean="0"/>
              <a:t>The specifications for </a:t>
            </a:r>
            <a:r>
              <a:rPr lang="en-US" sz="2400" u="sng" dirty="0" smtClean="0"/>
              <a:t>10BASE-T</a:t>
            </a:r>
            <a:r>
              <a:rPr lang="en-US" sz="2400" dirty="0" smtClean="0"/>
              <a:t> networking specify a 100-meter length between active devices. This allows for 90 meters of solid-core permanent wiring, two connectors and two stranded patch cables of 5 meters, one at each end.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 </a:t>
            </a:r>
            <a:br>
              <a:rPr lang="en-US" b="1" dirty="0" smtClean="0"/>
            </a:br>
            <a:r>
              <a:rPr lang="en-US" b="1" dirty="0" smtClean="0"/>
              <a:t>Signal Cable Standards – Cat 5 &amp; Cat 6</a:t>
            </a:r>
            <a:br>
              <a:rPr lang="en-US" b="1" dirty="0" smtClean="0"/>
            </a:br>
            <a:r>
              <a:rPr lang="en-US" b="1" dirty="0" smtClean="0"/>
              <a:t> </a:t>
            </a:r>
            <a:br>
              <a:rPr lang="en-US" b="1" dirty="0" smtClean="0"/>
            </a:br>
            <a:endParaRPr lang="en-US" dirty="0" smtClean="0"/>
          </a:p>
        </p:txBody>
      </p:sp>
      <p:sp>
        <p:nvSpPr>
          <p:cNvPr id="4" name="Content Placeholder 3"/>
          <p:cNvSpPr>
            <a:spLocks noGrp="1"/>
          </p:cNvSpPr>
          <p:nvPr>
            <p:ph idx="1"/>
          </p:nvPr>
        </p:nvSpPr>
        <p:spPr>
          <a:xfrm>
            <a:off x="457200" y="1219200"/>
            <a:ext cx="8229600" cy="5334000"/>
          </a:xfrm>
        </p:spPr>
        <p:txBody>
          <a:bodyPr>
            <a:normAutofit fontScale="92500" lnSpcReduction="10000"/>
          </a:bodyPr>
          <a:lstStyle/>
          <a:p>
            <a:pPr>
              <a:buNone/>
            </a:pPr>
            <a:r>
              <a:rPr lang="en-US" dirty="0" smtClean="0"/>
              <a:t>    </a:t>
            </a:r>
            <a:r>
              <a:rPr lang="en-US" sz="2400" b="1" dirty="0" smtClean="0"/>
              <a:t> Category 5e</a:t>
            </a:r>
          </a:p>
          <a:p>
            <a:pPr>
              <a:buNone/>
            </a:pPr>
            <a:r>
              <a:rPr lang="en-US" sz="2400" dirty="0" smtClean="0"/>
              <a:t>      The category 5e specifications improve upon the category 5 specification by tightening some crosstalk specifications and introducing new crosstalk specifications that were not present in the original category 5 specifications. The bandwidth of category 5 and 5e is the same (100 MHz) and the physical cable construction is the same, and the reality is that most Cat 5 cables meet Cat 5e specifications, though it is not tested or certified as such</a:t>
            </a:r>
          </a:p>
          <a:p>
            <a:pPr>
              <a:buNone/>
            </a:pPr>
            <a:endParaRPr lang="en-US" sz="2400" dirty="0" smtClean="0"/>
          </a:p>
          <a:p>
            <a:r>
              <a:rPr lang="en-US" sz="2400" b="1" dirty="0" smtClean="0"/>
              <a:t>Category 6</a:t>
            </a:r>
          </a:p>
          <a:p>
            <a:pPr>
              <a:buNone/>
            </a:pPr>
            <a:r>
              <a:rPr lang="en-US" sz="2400" dirty="0" smtClean="0"/>
              <a:t>      The category 6 specifications improve upon the category 5e specification by improving frequency response, tightening crosstalk specifications, and introducing more comprehensive crosstalk specifications. The improved performance of Cat 6 is 250 MHz and supports 10GBASE-T (10-Gigabit Ethernet).</a:t>
            </a:r>
          </a:p>
          <a:p>
            <a:pPr>
              <a:buNone/>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Applications of Cat 5/6 cables </a:t>
            </a:r>
            <a:br>
              <a:rPr lang="en-US" b="1" dirty="0" smtClean="0"/>
            </a:br>
            <a:endParaRPr lang="en-US" dirty="0" smtClean="0"/>
          </a:p>
        </p:txBody>
      </p:sp>
      <p:sp>
        <p:nvSpPr>
          <p:cNvPr id="4" name="Content Placeholder 3"/>
          <p:cNvSpPr>
            <a:spLocks noGrp="1"/>
          </p:cNvSpPr>
          <p:nvPr>
            <p:ph idx="1"/>
          </p:nvPr>
        </p:nvSpPr>
        <p:spPr>
          <a:xfrm>
            <a:off x="457200" y="1219200"/>
            <a:ext cx="8229600" cy="5334000"/>
          </a:xfrm>
        </p:spPr>
        <p:txBody>
          <a:bodyPr>
            <a:normAutofit/>
          </a:bodyPr>
          <a:lstStyle/>
          <a:p>
            <a:pPr>
              <a:buNone/>
            </a:pPr>
            <a:r>
              <a:rPr lang="en-US" sz="2400" dirty="0" smtClean="0"/>
              <a:t>    This type of cable is used in structured cabling for computer networks such as Ethernet over twisted pair. The cable standard provides performance of up to 100 MHz and is suitable for 10BASE-T, 100BASE-TX (Fast Ethernet), and 1000BASE-T (Gigabit Ethernet). </a:t>
            </a:r>
          </a:p>
          <a:p>
            <a:pPr>
              <a:buNone/>
            </a:pPr>
            <a:r>
              <a:rPr lang="en-US" sz="2400" dirty="0" smtClean="0"/>
              <a:t>     10BASE-T and 100BASE-TX Ethernet connections require two wire pairs. 1000BASE-T Ethernet connections require four wire pairs. </a:t>
            </a:r>
          </a:p>
          <a:p>
            <a:pPr>
              <a:buNone/>
            </a:pPr>
            <a:r>
              <a:rPr lang="en-US" sz="2400" dirty="0" smtClean="0"/>
              <a:t>     Through the use of power over Ethernet (</a:t>
            </a:r>
            <a:r>
              <a:rPr lang="en-US" sz="2400" dirty="0" err="1" smtClean="0"/>
              <a:t>PoE</a:t>
            </a:r>
            <a:r>
              <a:rPr lang="en-US" sz="2400" dirty="0" smtClean="0"/>
              <a:t>), up to 25 watts of power can be carried over the cable in addition to Ethernet data.</a:t>
            </a:r>
          </a:p>
          <a:p>
            <a:pPr>
              <a:buNone/>
            </a:pPr>
            <a:r>
              <a:rPr lang="en-US" sz="2400" dirty="0" smtClean="0"/>
              <a:t>     Cat 5 is also used to carry other signals such as telephony and video.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Applications of Cat 5/6 cables </a:t>
            </a:r>
            <a:br>
              <a:rPr lang="en-US" b="1" dirty="0" smtClean="0"/>
            </a:br>
            <a:endParaRPr lang="en-US" dirty="0" smtClean="0"/>
          </a:p>
        </p:txBody>
      </p:sp>
      <p:sp>
        <p:nvSpPr>
          <p:cNvPr id="4" name="Content Placeholder 3"/>
          <p:cNvSpPr>
            <a:spLocks noGrp="1"/>
          </p:cNvSpPr>
          <p:nvPr>
            <p:ph idx="1"/>
          </p:nvPr>
        </p:nvSpPr>
        <p:spPr>
          <a:xfrm>
            <a:off x="457200" y="1219200"/>
            <a:ext cx="8229600" cy="5334000"/>
          </a:xfrm>
        </p:spPr>
        <p:txBody>
          <a:bodyPr>
            <a:normAutofit/>
          </a:bodyPr>
          <a:lstStyle/>
          <a:p>
            <a:pPr>
              <a:buNone/>
            </a:pPr>
            <a:r>
              <a:rPr lang="en-US" sz="2400" dirty="0" smtClean="0"/>
              <a:t>    This type of cable is used in structured cabling for computer networks such as Ethernet over twisted pair. The cable standard provides performance of up to 100 MHz and is suitable for 10BASE-T, 100BASE-TX (Fast Ethernet), and 1000BASE-T (Gigabit Ethernet). </a:t>
            </a:r>
          </a:p>
          <a:p>
            <a:pPr>
              <a:buNone/>
            </a:pPr>
            <a:r>
              <a:rPr lang="en-US" sz="2400" dirty="0" smtClean="0"/>
              <a:t>     10BASE-T and 100BASE-TX Ethernet connections require two wire pairs. 1000BASE-T Ethernet connections require four wire pairs. </a:t>
            </a:r>
          </a:p>
          <a:p>
            <a:pPr>
              <a:buNone/>
            </a:pPr>
            <a:r>
              <a:rPr lang="en-US" sz="2400" dirty="0" smtClean="0"/>
              <a:t>     Through the use of power over Ethernet (</a:t>
            </a:r>
            <a:r>
              <a:rPr lang="en-US" sz="2400" dirty="0" err="1" smtClean="0"/>
              <a:t>PoE</a:t>
            </a:r>
            <a:r>
              <a:rPr lang="en-US" sz="2400" dirty="0" smtClean="0"/>
              <a:t>), up to 25 watts of power can be carried over the cable in addition to Ethernet data.</a:t>
            </a:r>
          </a:p>
          <a:p>
            <a:pPr>
              <a:buNone/>
            </a:pPr>
            <a:r>
              <a:rPr lang="en-US" sz="2400" dirty="0" smtClean="0"/>
              <a:t>     Cat 5 is also used to carry other signals such as telephony and video.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Equipment Standards</a:t>
            </a:r>
            <a:endParaRPr lang="en-US" dirty="0"/>
          </a:p>
        </p:txBody>
      </p:sp>
      <p:sp>
        <p:nvSpPr>
          <p:cNvPr id="3" name="Content Placeholder 2"/>
          <p:cNvSpPr>
            <a:spLocks noGrp="1"/>
          </p:cNvSpPr>
          <p:nvPr>
            <p:ph idx="1"/>
          </p:nvPr>
        </p:nvSpPr>
        <p:spPr>
          <a:xfrm>
            <a:off x="457200" y="1646237"/>
            <a:ext cx="8229600" cy="4525963"/>
          </a:xfrm>
        </p:spPr>
        <p:txBody>
          <a:bodyPr/>
          <a:lstStyle/>
          <a:p>
            <a:pPr>
              <a:buNone/>
            </a:pPr>
            <a:r>
              <a:rPr lang="en-US" b="1" dirty="0" smtClean="0"/>
              <a:t>    </a:t>
            </a:r>
          </a:p>
          <a:p>
            <a:r>
              <a:rPr lang="en-US" dirty="0" smtClean="0"/>
              <a:t>IEEE 488 GPIB, IEC 61158 – </a:t>
            </a:r>
            <a:r>
              <a:rPr lang="en-US" dirty="0" err="1" smtClean="0"/>
              <a:t>Fieldbus</a:t>
            </a:r>
            <a:endParaRPr lang="en-US" dirty="0" smtClean="0"/>
          </a:p>
          <a:p>
            <a:r>
              <a:rPr lang="en-US" dirty="0" smtClean="0"/>
              <a:t>IEC 60870-5, DNP</a:t>
            </a:r>
          </a:p>
          <a:p>
            <a:r>
              <a:rPr lang="en-US" dirty="0" err="1" smtClean="0"/>
              <a:t>ElectroMagnetic</a:t>
            </a:r>
            <a:r>
              <a:rPr lang="en-US" dirty="0" smtClean="0"/>
              <a:t> </a:t>
            </a:r>
            <a:r>
              <a:rPr lang="en-US" dirty="0" err="1" smtClean="0"/>
              <a:t>Compatibity</a:t>
            </a:r>
            <a:r>
              <a:rPr lang="en-US" dirty="0" smtClean="0"/>
              <a:t> (EMC) IEC 61000</a:t>
            </a:r>
          </a:p>
          <a:p>
            <a:r>
              <a:rPr lang="en-US" dirty="0" smtClean="0"/>
              <a:t>Enclosure Standard (IP) IEC 60529 </a:t>
            </a:r>
          </a:p>
          <a:p>
            <a:r>
              <a:rPr lang="en-US" dirty="0" smtClean="0"/>
              <a:t>Signal Cabling Standard (Cat 5 &amp;6)</a:t>
            </a:r>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desirable features of field equipments</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Field equipments work in open environment. Hence the following features are desirable:</a:t>
            </a:r>
          </a:p>
          <a:p>
            <a:pPr>
              <a:buNone/>
            </a:pPr>
            <a:endParaRPr lang="en-US" dirty="0" smtClean="0"/>
          </a:p>
          <a:p>
            <a:r>
              <a:rPr lang="en-US" dirty="0" smtClean="0"/>
              <a:t>Ambient temperature , Relative humidity, Altitude and wind speed tolerance should be well above the expected maximum variation in the site of installation</a:t>
            </a:r>
          </a:p>
          <a:p>
            <a:pPr>
              <a:buNone/>
            </a:pPr>
            <a:endParaRPr lang="en-US" dirty="0" smtClean="0"/>
          </a:p>
          <a:p>
            <a:r>
              <a:rPr lang="en-US" dirty="0" smtClean="0"/>
              <a:t>Power input: Should be able to operate on solar powered DC for a long time (say 30 days) without necessity of charging.</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desirable features of field equipments</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dirty="0" smtClean="0"/>
              <a:t>Enclosure standard of (e.g. IP 65) according to environment </a:t>
            </a:r>
          </a:p>
          <a:p>
            <a:pPr>
              <a:buNone/>
            </a:pPr>
            <a:endParaRPr lang="en-US" dirty="0" smtClean="0"/>
          </a:p>
          <a:p>
            <a:r>
              <a:rPr lang="en-US" dirty="0" smtClean="0"/>
              <a:t>Electromagnetic compatibility certification (EMC) or FCC or country-specific certification</a:t>
            </a:r>
          </a:p>
          <a:p>
            <a:endParaRPr lang="en-US" dirty="0" smtClean="0"/>
          </a:p>
          <a:p>
            <a:r>
              <a:rPr lang="en-US" dirty="0" smtClean="0"/>
              <a:t>Conforming to open communication standard</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Reservoir/Canal Automation related field equipments</a:t>
            </a:r>
            <a:endParaRPr lang="en-US" b="1"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Gate control</a:t>
            </a:r>
          </a:p>
          <a:p>
            <a:r>
              <a:rPr lang="en-US" dirty="0" smtClean="0"/>
              <a:t>Gate position monitoring</a:t>
            </a:r>
          </a:p>
          <a:p>
            <a:r>
              <a:rPr lang="en-US" dirty="0" smtClean="0"/>
              <a:t>Water level Measurement</a:t>
            </a:r>
          </a:p>
          <a:p>
            <a:r>
              <a:rPr lang="en-US" dirty="0" smtClean="0"/>
              <a:t>Open channel profiling and water flow measurement</a:t>
            </a:r>
          </a:p>
          <a:p>
            <a:r>
              <a:rPr lang="en-US" dirty="0" smtClean="0"/>
              <a:t>Weather Station</a:t>
            </a:r>
          </a:p>
          <a:p>
            <a:r>
              <a:rPr lang="en-US" dirty="0" smtClean="0"/>
              <a:t>Others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Gate Control</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Usually gate is controlled by DC/AC motor with a series of gears for reducing speed.</a:t>
            </a:r>
          </a:p>
          <a:p>
            <a:pPr>
              <a:buNone/>
            </a:pPr>
            <a:endParaRPr lang="en-US" dirty="0" smtClean="0"/>
          </a:p>
          <a:p>
            <a:pPr marL="741363" indent="-741363">
              <a:buNone/>
            </a:pPr>
            <a:r>
              <a:rPr lang="en-US" dirty="0" smtClean="0"/>
              <a:t>    -   For large gates 3-phase AC motor with phase reversal is used for moving the gate forward or reverse (up/down)</a:t>
            </a:r>
          </a:p>
          <a:p>
            <a:pPr marL="741363" indent="-741363">
              <a:buNone/>
            </a:pPr>
            <a:endParaRPr lang="en-US" dirty="0" smtClean="0"/>
          </a:p>
          <a:p>
            <a:pPr marL="741363" indent="-741363">
              <a:buNone/>
            </a:pPr>
            <a:r>
              <a:rPr lang="en-US" dirty="0" smtClean="0"/>
              <a:t>    -    For smaller gates DC motor is used</a:t>
            </a:r>
          </a:p>
          <a:p>
            <a:pPr>
              <a:buNone/>
            </a:pPr>
            <a:r>
              <a:rPr lang="en-US" dirty="0" smtClean="0"/>
              <a:t>   </a:t>
            </a:r>
          </a:p>
          <a:p>
            <a:pPr>
              <a:buNone/>
            </a:pPr>
            <a:endParaRPr lang="en-US" dirty="0" smtClean="0"/>
          </a:p>
          <a:p>
            <a:pPr>
              <a:buNone/>
            </a:pPr>
            <a:r>
              <a:rPr lang="en-US"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Gate Control</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Usually gate is controlled by DC/AC motor with a series of gears for reducing speed.</a:t>
            </a:r>
          </a:p>
          <a:p>
            <a:pPr>
              <a:buNone/>
            </a:pPr>
            <a:endParaRPr lang="en-US" dirty="0" smtClean="0"/>
          </a:p>
          <a:p>
            <a:pPr marL="741363" indent="-741363">
              <a:buNone/>
            </a:pPr>
            <a:r>
              <a:rPr lang="en-US" dirty="0" smtClean="0"/>
              <a:t>    -   For large gates 3-phase AC motor with phase reversal is used for moving the gate forward or reverse (up/down). </a:t>
            </a:r>
          </a:p>
          <a:p>
            <a:pPr marL="741363" indent="-741363">
              <a:buNone/>
            </a:pPr>
            <a:endParaRPr lang="en-US" dirty="0" smtClean="0"/>
          </a:p>
          <a:p>
            <a:pPr marL="741363" indent="-741363">
              <a:buNone/>
            </a:pPr>
            <a:r>
              <a:rPr lang="en-US" dirty="0" smtClean="0"/>
              <a:t>    -    For smaller gates DC motor is used</a:t>
            </a:r>
          </a:p>
          <a:p>
            <a:pPr marL="741363" indent="-741363">
              <a:buNone/>
            </a:pPr>
            <a:endParaRPr lang="en-US" dirty="0" smtClean="0"/>
          </a:p>
          <a:p>
            <a:pPr marL="741363" indent="-741363">
              <a:buNone/>
            </a:pPr>
            <a:r>
              <a:rPr lang="en-US" dirty="0" smtClean="0"/>
              <a:t>    -    Though on/off logic control for gate movement is most common,</a:t>
            </a:r>
          </a:p>
          <a:p>
            <a:pPr marL="630238" indent="-630238">
              <a:buNone/>
            </a:pPr>
            <a:r>
              <a:rPr lang="en-US" dirty="0" smtClean="0"/>
              <a:t>          PID control and predictive control (MPC) are also used, particularly for networked canal gates.</a:t>
            </a:r>
          </a:p>
          <a:p>
            <a:pPr>
              <a:buNone/>
            </a:pPr>
            <a:r>
              <a:rPr lang="en-US" dirty="0" smtClean="0"/>
              <a:t>   </a:t>
            </a:r>
          </a:p>
          <a:p>
            <a:pPr>
              <a:buNone/>
            </a:pPr>
            <a:endParaRPr lang="en-US" dirty="0" smtClean="0"/>
          </a:p>
          <a:p>
            <a:pPr>
              <a:buNone/>
            </a:pPr>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GATE CONTROL </a:t>
            </a:r>
            <a:br>
              <a:rPr lang="en-US" b="1" dirty="0" smtClean="0"/>
            </a:br>
            <a:endParaRPr lang="en-US" dirty="0" smtClean="0"/>
          </a:p>
        </p:txBody>
      </p:sp>
      <p:pic>
        <p:nvPicPr>
          <p:cNvPr id="2050" name="Picture 2" descr="http://as2i.net/sites/default/files/styles/large/public/projects/photos/Langemann%20SVID%20r2-1.jpg?itok=-wH8m_tE"/>
          <p:cNvPicPr>
            <a:picLocks noChangeAspect="1" noChangeArrowheads="1"/>
          </p:cNvPicPr>
          <p:nvPr/>
        </p:nvPicPr>
        <p:blipFill>
          <a:blip r:embed="rId2"/>
          <a:srcRect/>
          <a:stretch>
            <a:fillRect/>
          </a:stretch>
        </p:blipFill>
        <p:spPr bwMode="auto">
          <a:xfrm>
            <a:off x="2438400" y="1143000"/>
            <a:ext cx="4286250" cy="2857500"/>
          </a:xfrm>
          <a:prstGeom prst="rect">
            <a:avLst/>
          </a:prstGeom>
          <a:noFill/>
        </p:spPr>
      </p:pic>
      <p:sp>
        <p:nvSpPr>
          <p:cNvPr id="6" name="TextBox 5"/>
          <p:cNvSpPr txBox="1"/>
          <p:nvPr/>
        </p:nvSpPr>
        <p:spPr>
          <a:xfrm>
            <a:off x="1219200" y="4114800"/>
            <a:ext cx="6629400" cy="2308324"/>
          </a:xfrm>
          <a:prstGeom prst="rect">
            <a:avLst/>
          </a:prstGeom>
          <a:noFill/>
        </p:spPr>
        <p:txBody>
          <a:bodyPr wrap="square" rtlCol="0">
            <a:spAutoFit/>
          </a:bodyPr>
          <a:lstStyle/>
          <a:p>
            <a:r>
              <a:rPr lang="en-US" b="1" dirty="0" smtClean="0"/>
              <a:t>Gate Size</a:t>
            </a:r>
          </a:p>
          <a:p>
            <a:r>
              <a:rPr lang="en-US" dirty="0" smtClean="0"/>
              <a:t>12 ft (3.7m) x 8.5 ft (2.6m); 6.6 ft (2.0m) of movement</a:t>
            </a:r>
          </a:p>
          <a:p>
            <a:r>
              <a:rPr lang="en-US" b="1" dirty="0" smtClean="0"/>
              <a:t>Drive Train</a:t>
            </a:r>
          </a:p>
          <a:p>
            <a:r>
              <a:rPr lang="en-US" dirty="0" smtClean="0"/>
              <a:t>½ HP – 24 </a:t>
            </a:r>
            <a:r>
              <a:rPr lang="en-US" dirty="0" err="1" smtClean="0"/>
              <a:t>Vdc</a:t>
            </a:r>
            <a:r>
              <a:rPr lang="en-US" dirty="0" smtClean="0"/>
              <a:t> motor. Helical worm speed reducer. Roller chain in omega configuration. Rising masts.</a:t>
            </a:r>
          </a:p>
          <a:p>
            <a:r>
              <a:rPr lang="en-US" b="1" dirty="0" smtClean="0"/>
              <a:t>Gate Speed</a:t>
            </a:r>
          </a:p>
          <a:p>
            <a:r>
              <a:rPr lang="en-US" dirty="0" smtClean="0"/>
              <a:t>4.0 inches/min. (100 mm/min.)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GATE CONTROL </a:t>
            </a:r>
            <a:br>
              <a:rPr lang="en-US" b="1" dirty="0" smtClean="0"/>
            </a:br>
            <a:endParaRPr lang="en-US" dirty="0" smtClean="0"/>
          </a:p>
        </p:txBody>
      </p:sp>
      <p:sp>
        <p:nvSpPr>
          <p:cNvPr id="6" name="TextBox 5"/>
          <p:cNvSpPr txBox="1"/>
          <p:nvPr/>
        </p:nvSpPr>
        <p:spPr>
          <a:xfrm>
            <a:off x="1219200" y="4114800"/>
            <a:ext cx="6629400" cy="2585323"/>
          </a:xfrm>
          <a:prstGeom prst="rect">
            <a:avLst/>
          </a:prstGeom>
          <a:noFill/>
        </p:spPr>
        <p:txBody>
          <a:bodyPr wrap="square" rtlCol="0">
            <a:spAutoFit/>
          </a:bodyPr>
          <a:lstStyle/>
          <a:p>
            <a:r>
              <a:rPr lang="en-US" b="1" dirty="0" smtClean="0"/>
              <a:t>Gate Size</a:t>
            </a:r>
          </a:p>
          <a:p>
            <a:r>
              <a:rPr lang="en-US" dirty="0" smtClean="0"/>
              <a:t>60 ft  x  18 ft ; 24 ft of movement</a:t>
            </a:r>
          </a:p>
          <a:p>
            <a:r>
              <a:rPr lang="en-US" b="1" dirty="0" smtClean="0"/>
              <a:t>Drive </a:t>
            </a:r>
          </a:p>
          <a:p>
            <a:r>
              <a:rPr lang="en-US" dirty="0" smtClean="0"/>
              <a:t>5HP 3-phase AC. Speed reduction by a series of gears to drive the drum on which rope holding gate in wound. The photograph shows</a:t>
            </a:r>
          </a:p>
          <a:p>
            <a:r>
              <a:rPr lang="en-US" dirty="0" smtClean="0"/>
              <a:t>Dial indicating gate position</a:t>
            </a:r>
          </a:p>
          <a:p>
            <a:r>
              <a:rPr lang="en-US" b="1" dirty="0" smtClean="0"/>
              <a:t>Gate Speed</a:t>
            </a:r>
          </a:p>
          <a:p>
            <a:r>
              <a:rPr lang="en-US" dirty="0" smtClean="0"/>
              <a:t>About 1.0 ft/min. </a:t>
            </a:r>
          </a:p>
          <a:p>
            <a:endParaRPr lang="en-US" dirty="0"/>
          </a:p>
        </p:txBody>
      </p:sp>
      <p:pic>
        <p:nvPicPr>
          <p:cNvPr id="5" name="Picture 4" descr="C:\AKB\World Bank\STC190516-300616\Photos of Durgapur Barrage\Drum Dial - Copy - Copy.jpg"/>
          <p:cNvPicPr/>
          <p:nvPr/>
        </p:nvPicPr>
        <p:blipFill>
          <a:blip r:embed="rId2"/>
          <a:srcRect/>
          <a:stretch>
            <a:fillRect/>
          </a:stretch>
        </p:blipFill>
        <p:spPr bwMode="auto">
          <a:xfrm>
            <a:off x="3276600" y="1600200"/>
            <a:ext cx="2009775" cy="211590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Feed-Back Control System</a:t>
            </a:r>
            <a:endParaRPr lang="en-US" dirty="0"/>
          </a:p>
        </p:txBody>
      </p:sp>
      <p:pic>
        <p:nvPicPr>
          <p:cNvPr id="2050" name="Picture 2" descr="https://upload.wikimedia.org/wikipedia/commons/thumb/e/ed/Ideal_feedback_model.svg/680px-Ideal_feedback_model.svg.png"/>
          <p:cNvPicPr>
            <a:picLocks noChangeAspect="1" noChangeArrowheads="1"/>
          </p:cNvPicPr>
          <p:nvPr/>
        </p:nvPicPr>
        <p:blipFill>
          <a:blip r:embed="rId2"/>
          <a:srcRect/>
          <a:stretch>
            <a:fillRect/>
          </a:stretch>
        </p:blipFill>
        <p:spPr bwMode="auto">
          <a:xfrm>
            <a:off x="1371600" y="1676400"/>
            <a:ext cx="6477000" cy="3200400"/>
          </a:xfrm>
          <a:prstGeom prst="rect">
            <a:avLst/>
          </a:prstGeom>
          <a:noFill/>
        </p:spPr>
      </p:pic>
      <p:sp>
        <p:nvSpPr>
          <p:cNvPr id="5" name="TextBox 4"/>
          <p:cNvSpPr txBox="1"/>
          <p:nvPr/>
        </p:nvSpPr>
        <p:spPr>
          <a:xfrm>
            <a:off x="1752600" y="5105400"/>
            <a:ext cx="5638800" cy="584775"/>
          </a:xfrm>
          <a:prstGeom prst="rect">
            <a:avLst/>
          </a:prstGeom>
          <a:noFill/>
        </p:spPr>
        <p:txBody>
          <a:bodyPr wrap="square" rtlCol="0">
            <a:spAutoFit/>
          </a:bodyPr>
          <a:lstStyle/>
          <a:p>
            <a:r>
              <a:rPr lang="en-US" sz="3200" dirty="0" smtClean="0"/>
              <a:t>     </a:t>
            </a:r>
            <a:r>
              <a:rPr lang="en-US" sz="3200" b="1" dirty="0" smtClean="0"/>
              <a:t>Basic Feed-Back Control </a:t>
            </a:r>
            <a:endParaRPr lang="en-US" sz="3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PID Control System</a:t>
            </a:r>
            <a:endParaRPr lang="en-US" dirty="0"/>
          </a:p>
        </p:txBody>
      </p:sp>
      <p:pic>
        <p:nvPicPr>
          <p:cNvPr id="1026" name="Picture 2" descr="https://upload.wikimedia.org/wikipedia/commons/thumb/4/43/PID_en.svg/971px-PID_en.svg.png"/>
          <p:cNvPicPr>
            <a:picLocks noChangeAspect="1" noChangeArrowheads="1"/>
          </p:cNvPicPr>
          <p:nvPr/>
        </p:nvPicPr>
        <p:blipFill>
          <a:blip r:embed="rId2"/>
          <a:srcRect/>
          <a:stretch>
            <a:fillRect/>
          </a:stretch>
        </p:blipFill>
        <p:spPr bwMode="auto">
          <a:xfrm>
            <a:off x="381000" y="1752600"/>
            <a:ext cx="8458200" cy="3733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ON/OFF Control </a:t>
            </a:r>
            <a:endParaRPr lang="en-US" dirty="0"/>
          </a:p>
        </p:txBody>
      </p:sp>
      <p:sp>
        <p:nvSpPr>
          <p:cNvPr id="3" name="Content Placeholder 2"/>
          <p:cNvSpPr>
            <a:spLocks noGrp="1"/>
          </p:cNvSpPr>
          <p:nvPr>
            <p:ph idx="1"/>
          </p:nvPr>
        </p:nvSpPr>
        <p:spPr/>
        <p:txBody>
          <a:bodyPr/>
          <a:lstStyle/>
          <a:p>
            <a:pPr>
              <a:buNone/>
            </a:pPr>
            <a:r>
              <a:rPr lang="en-US" dirty="0" smtClean="0"/>
              <a:t>    As its name implies, On-Off Control assigns the Controller Output (CO) to one of two positions such that the final control element (FCE) is either fully open or fully closed. Unlike intermediate value or PID control, there is no in between. Most industrial processes require greater latitude when it comes to adjusting the COs position.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IEE – 488	GPIB - General Purpose Interface Bus </a:t>
            </a:r>
            <a:endParaRPr lang="en-US" sz="3200" dirty="0" smtClean="0"/>
          </a:p>
        </p:txBody>
      </p:sp>
      <p:sp>
        <p:nvSpPr>
          <p:cNvPr id="3" name="Content Placeholder 2"/>
          <p:cNvSpPr>
            <a:spLocks noGrp="1"/>
          </p:cNvSpPr>
          <p:nvPr>
            <p:ph idx="1"/>
          </p:nvPr>
        </p:nvSpPr>
        <p:spPr/>
        <p:txBody>
          <a:bodyPr>
            <a:normAutofit fontScale="55000" lnSpcReduction="20000"/>
          </a:bodyPr>
          <a:lstStyle/>
          <a:p>
            <a:pPr>
              <a:buNone/>
            </a:pPr>
            <a:r>
              <a:rPr lang="en-US" dirty="0" smtClean="0"/>
              <a:t>      Originally developed in Hewlett Packard as Hewlett Packard Interface Bus (HPIB) to connect Controllers with the Instruments, the IEEE standardized the bus as Standard Digital Interface for Programmable Instrumentation, IEEE- 488. IEC developed a similar standard IEC 60625.</a:t>
            </a:r>
          </a:p>
          <a:p>
            <a:pPr>
              <a:buNone/>
            </a:pPr>
            <a:endParaRPr lang="en-US" dirty="0" smtClean="0"/>
          </a:p>
          <a:p>
            <a:pPr>
              <a:buNone/>
            </a:pPr>
            <a:r>
              <a:rPr lang="en-US" dirty="0" smtClean="0"/>
              <a:t>       </a:t>
            </a:r>
            <a:r>
              <a:rPr lang="en-US" b="1" dirty="0" smtClean="0"/>
              <a:t>IEC 60488</a:t>
            </a:r>
            <a:endParaRPr lang="en-US" dirty="0" smtClean="0"/>
          </a:p>
          <a:p>
            <a:pPr>
              <a:buNone/>
            </a:pPr>
            <a:r>
              <a:rPr lang="en-US" dirty="0" smtClean="0"/>
              <a:t>       Later in 2003, IEC and IEEE merged their standards IEC  60625 and  IEEE – 488 to IEC 60488.</a:t>
            </a:r>
          </a:p>
          <a:p>
            <a:pPr>
              <a:buNone/>
            </a:pPr>
            <a:endParaRPr lang="en-US" dirty="0" smtClean="0"/>
          </a:p>
          <a:p>
            <a:pPr>
              <a:buNone/>
            </a:pPr>
            <a:endParaRPr lang="en-US" dirty="0" smtClean="0"/>
          </a:p>
          <a:p>
            <a:pPr>
              <a:buNone/>
            </a:pPr>
            <a:r>
              <a:rPr lang="en-US" dirty="0" smtClean="0"/>
              <a:t>     The IEEE- 488 interface bus, also known as the General Purpose Interface Bus is an 8 bit wide byte serial, bit parallel interface system which incorporates:</a:t>
            </a:r>
          </a:p>
          <a:p>
            <a:pPr>
              <a:buNone/>
            </a:pPr>
            <a:endParaRPr lang="en-US" dirty="0" smtClean="0"/>
          </a:p>
          <a:p>
            <a:pPr>
              <a:buNone/>
            </a:pPr>
            <a:r>
              <a:rPr lang="en-US" dirty="0" smtClean="0"/>
              <a:t>       5  Control lines </a:t>
            </a:r>
          </a:p>
          <a:p>
            <a:pPr>
              <a:buNone/>
            </a:pPr>
            <a:r>
              <a:rPr lang="en-US" dirty="0" smtClean="0"/>
              <a:t>       3  Handshake lines</a:t>
            </a:r>
          </a:p>
          <a:p>
            <a:pPr>
              <a:buNone/>
            </a:pPr>
            <a:r>
              <a:rPr lang="en-US" dirty="0" smtClean="0"/>
              <a:t>       8  Bi-directional data lines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Digital Control </a:t>
            </a:r>
            <a:endParaRPr lang="en-US" dirty="0"/>
          </a:p>
        </p:txBody>
      </p:sp>
      <p:pic>
        <p:nvPicPr>
          <p:cNvPr id="1026" name="Picture 2" descr="Image result for Block Diagram a Digital Controller"/>
          <p:cNvPicPr>
            <a:picLocks noChangeAspect="1" noChangeArrowheads="1"/>
          </p:cNvPicPr>
          <p:nvPr/>
        </p:nvPicPr>
        <p:blipFill>
          <a:blip r:embed="rId2"/>
          <a:srcRect/>
          <a:stretch>
            <a:fillRect/>
          </a:stretch>
        </p:blipFill>
        <p:spPr bwMode="auto">
          <a:xfrm>
            <a:off x="533400" y="1524000"/>
            <a:ext cx="8153400" cy="4648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Logic Control </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Logic control uses digital electronics and programming for implementation</a:t>
            </a:r>
          </a:p>
          <a:p>
            <a:pPr>
              <a:buNone/>
            </a:pPr>
            <a:r>
              <a:rPr lang="en-US" dirty="0" smtClean="0"/>
              <a:t> </a:t>
            </a:r>
          </a:p>
          <a:p>
            <a:r>
              <a:rPr lang="en-US" dirty="0" smtClean="0"/>
              <a:t>Logic gates, microprocessors/microcontrollers and sometimes complete computer systems are building blocks for implementing control logic.</a:t>
            </a:r>
          </a:p>
          <a:p>
            <a:pPr>
              <a:buNone/>
            </a:pPr>
            <a:endParaRPr lang="en-US" dirty="0" smtClean="0"/>
          </a:p>
          <a:p>
            <a:r>
              <a:rPr lang="en-US" dirty="0" smtClean="0"/>
              <a:t>Special languages or notations like ladder logic are used in Programmable Logic Controllers</a:t>
            </a:r>
          </a:p>
          <a:p>
            <a:pPr>
              <a:buNone/>
            </a:pPr>
            <a:endParaRPr lang="en-US" dirty="0" smtClean="0"/>
          </a:p>
          <a:p>
            <a:r>
              <a:rPr lang="en-US" dirty="0" smtClean="0"/>
              <a:t>Modern systems use tools and applications based on standard computer languages like C/C++/JAVA</a:t>
            </a:r>
          </a:p>
          <a:p>
            <a:pPr>
              <a:buNone/>
            </a:pPr>
            <a:endParaRPr lang="en-US" dirty="0" smtClean="0"/>
          </a:p>
          <a:p>
            <a:r>
              <a:rPr lang="en-US" dirty="0" smtClean="0"/>
              <a:t>Control using fuzzy logic considers  in-between values between true (1) and false (0). Fuzzy logic is based on the basis of a measurement being partially true.  </a:t>
            </a:r>
          </a:p>
          <a:p>
            <a:endParaRPr lang="en-US" dirty="0" smtClean="0"/>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Gate Position Sensing</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Simplest way to monitor gate position is to measure angle of rotation.</a:t>
            </a:r>
          </a:p>
          <a:p>
            <a:pPr>
              <a:buNone/>
            </a:pPr>
            <a:r>
              <a:rPr lang="en-US" dirty="0" smtClean="0"/>
              <a:t> </a:t>
            </a:r>
          </a:p>
          <a:p>
            <a:pPr>
              <a:buNone/>
            </a:pPr>
            <a:r>
              <a:rPr lang="en-US" dirty="0" smtClean="0"/>
              <a:t>    Optical Encoders fitted on the main drive shaft is a commonly used sensing arrangement.</a:t>
            </a:r>
          </a:p>
          <a:p>
            <a:pPr>
              <a:buNone/>
            </a:pPr>
            <a:r>
              <a:rPr lang="en-US" dirty="0" smtClean="0"/>
              <a:t> </a:t>
            </a:r>
          </a:p>
          <a:p>
            <a:pPr>
              <a:buNone/>
            </a:pPr>
            <a:r>
              <a:rPr lang="en-US" dirty="0" smtClean="0"/>
              <a:t>    Absolute encoder is suitable for measurement of small angles. Incremental encoder can be used for high speed rotation.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Modern Sensors</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Modern Sensors are characterized by:</a:t>
            </a:r>
          </a:p>
          <a:p>
            <a:r>
              <a:rPr lang="en-US" dirty="0" smtClean="0"/>
              <a:t> Extreme low size</a:t>
            </a:r>
          </a:p>
          <a:p>
            <a:r>
              <a:rPr lang="en-US" dirty="0" smtClean="0"/>
              <a:t> Low price </a:t>
            </a:r>
          </a:p>
          <a:p>
            <a:pPr>
              <a:buNone/>
            </a:pPr>
            <a:r>
              <a:rPr lang="en-US" dirty="0" smtClean="0"/>
              <a:t>    Probably the most dramatic recent progress in the sensor technologies relates to wide use of</a:t>
            </a:r>
          </a:p>
          <a:p>
            <a:r>
              <a:rPr lang="en-US" dirty="0" smtClean="0"/>
              <a:t> MEMS (micro-electro-mechanical systems and</a:t>
            </a:r>
          </a:p>
          <a:p>
            <a:r>
              <a:rPr lang="en-US" dirty="0" smtClean="0"/>
              <a:t> MEOMS (micro-electro-</a:t>
            </a:r>
            <a:r>
              <a:rPr lang="en-US" dirty="0" err="1" smtClean="0"/>
              <a:t>opto</a:t>
            </a:r>
            <a:r>
              <a:rPr lang="en-US" dirty="0" smtClean="0"/>
              <a:t>-mechanical systems)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MEMS Motor</a:t>
            </a:r>
            <a:endParaRPr lang="en-US" dirty="0"/>
          </a:p>
        </p:txBody>
      </p:sp>
      <p:pic>
        <p:nvPicPr>
          <p:cNvPr id="1026" name="Picture 2" descr="https://www.mems-exchange.org/images/about_mems/microactuator.png"/>
          <p:cNvPicPr>
            <a:picLocks noChangeAspect="1" noChangeArrowheads="1"/>
          </p:cNvPicPr>
          <p:nvPr/>
        </p:nvPicPr>
        <p:blipFill>
          <a:blip r:embed="rId2"/>
          <a:srcRect/>
          <a:stretch>
            <a:fillRect/>
          </a:stretch>
        </p:blipFill>
        <p:spPr bwMode="auto">
          <a:xfrm>
            <a:off x="2667000" y="1447800"/>
            <a:ext cx="3467100" cy="2647951"/>
          </a:xfrm>
          <a:prstGeom prst="rect">
            <a:avLst/>
          </a:prstGeom>
          <a:noFill/>
        </p:spPr>
      </p:pic>
      <p:sp>
        <p:nvSpPr>
          <p:cNvPr id="8" name="Rectangle 7"/>
          <p:cNvSpPr/>
          <p:nvPr/>
        </p:nvSpPr>
        <p:spPr>
          <a:xfrm>
            <a:off x="1447800" y="4419600"/>
            <a:ext cx="6477000" cy="1200329"/>
          </a:xfrm>
          <a:prstGeom prst="rect">
            <a:avLst/>
          </a:prstGeom>
        </p:spPr>
        <p:txBody>
          <a:bodyPr wrap="square">
            <a:spAutoFit/>
          </a:bodyPr>
          <a:lstStyle/>
          <a:p>
            <a:r>
              <a:rPr lang="en-US" sz="2400" dirty="0" smtClean="0"/>
              <a:t>A surface micromachined electro-statically-actuated micromotor. This device is an example of a MEMS-based microactuator.</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MEMS Accelerometer</a:t>
            </a:r>
            <a:endParaRPr lang="en-US" dirty="0"/>
          </a:p>
        </p:txBody>
      </p:sp>
      <p:sp>
        <p:nvSpPr>
          <p:cNvPr id="8" name="Rectangle 7"/>
          <p:cNvSpPr/>
          <p:nvPr/>
        </p:nvSpPr>
        <p:spPr>
          <a:xfrm>
            <a:off x="1447800" y="5715000"/>
            <a:ext cx="6477000" cy="461665"/>
          </a:xfrm>
          <a:prstGeom prst="rect">
            <a:avLst/>
          </a:prstGeom>
        </p:spPr>
        <p:txBody>
          <a:bodyPr wrap="square">
            <a:spAutoFit/>
          </a:bodyPr>
          <a:lstStyle/>
          <a:p>
            <a:r>
              <a:rPr lang="en-US" sz="2400" dirty="0" smtClean="0"/>
              <a:t>                             MEMS Accelerometer</a:t>
            </a:r>
            <a:endParaRPr lang="en-US" sz="2400" dirty="0"/>
          </a:p>
        </p:txBody>
      </p:sp>
      <p:pic>
        <p:nvPicPr>
          <p:cNvPr id="51203" name="Picture 3"/>
          <p:cNvPicPr>
            <a:picLocks noChangeAspect="1" noChangeArrowheads="1"/>
          </p:cNvPicPr>
          <p:nvPr/>
        </p:nvPicPr>
        <p:blipFill>
          <a:blip r:embed="rId3"/>
          <a:srcRect/>
          <a:stretch>
            <a:fillRect/>
          </a:stretch>
        </p:blipFill>
        <p:spPr bwMode="auto">
          <a:xfrm>
            <a:off x="762000" y="1157288"/>
            <a:ext cx="7620000" cy="425291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Sensor Communication</a:t>
            </a:r>
            <a:endParaRPr lang="en-US" dirty="0"/>
          </a:p>
        </p:txBody>
      </p:sp>
      <p:sp>
        <p:nvSpPr>
          <p:cNvPr id="6" name="TextBox 5"/>
          <p:cNvSpPr txBox="1"/>
          <p:nvPr/>
        </p:nvSpPr>
        <p:spPr>
          <a:xfrm>
            <a:off x="838200" y="1371601"/>
            <a:ext cx="7848600" cy="4893647"/>
          </a:xfrm>
          <a:prstGeom prst="rect">
            <a:avLst/>
          </a:prstGeom>
          <a:noFill/>
        </p:spPr>
        <p:txBody>
          <a:bodyPr wrap="square" rtlCol="0">
            <a:spAutoFit/>
          </a:bodyPr>
          <a:lstStyle/>
          <a:p>
            <a:endParaRPr lang="en-US" sz="2400" dirty="0" smtClean="0"/>
          </a:p>
          <a:p>
            <a:r>
              <a:rPr lang="en-US" sz="2400" dirty="0" smtClean="0"/>
              <a:t>Modern sensors connect with the external world through various standard interfaces and protocols. SDI – 12 is the most popular one. Few common protocols are:</a:t>
            </a:r>
          </a:p>
          <a:p>
            <a:endParaRPr lang="en-US" sz="2400" dirty="0" smtClean="0"/>
          </a:p>
          <a:p>
            <a:pPr>
              <a:buFont typeface="Arial" pitchFamily="34" charset="0"/>
              <a:buChar char="•"/>
            </a:pPr>
            <a:r>
              <a:rPr lang="en-US" sz="2400" b="1" dirty="0" smtClean="0"/>
              <a:t>  </a:t>
            </a:r>
            <a:r>
              <a:rPr lang="en-US" sz="2400" dirty="0" smtClean="0"/>
              <a:t>SDI-12 (Serial Digital Interface at 1200 baud)</a:t>
            </a:r>
          </a:p>
          <a:p>
            <a:pPr>
              <a:buFont typeface="Arial" pitchFamily="34" charset="0"/>
              <a:buChar char="•"/>
            </a:pPr>
            <a:endParaRPr lang="en-US" sz="2400" dirty="0" smtClean="0"/>
          </a:p>
          <a:p>
            <a:pPr>
              <a:buFont typeface="Arial" pitchFamily="34" charset="0"/>
              <a:buChar char="•"/>
            </a:pPr>
            <a:r>
              <a:rPr lang="en-US" sz="2400" dirty="0" smtClean="0"/>
              <a:t>  SPI</a:t>
            </a:r>
          </a:p>
          <a:p>
            <a:pPr>
              <a:buFont typeface="Arial" pitchFamily="34" charset="0"/>
              <a:buChar char="•"/>
            </a:pPr>
            <a:endParaRPr lang="en-US" sz="2400" dirty="0" smtClean="0"/>
          </a:p>
          <a:p>
            <a:pPr>
              <a:buFont typeface="Arial" pitchFamily="34" charset="0"/>
              <a:buChar char="•"/>
            </a:pPr>
            <a:r>
              <a:rPr lang="en-US" sz="2400" dirty="0" smtClean="0"/>
              <a:t>  I²C Protocol </a:t>
            </a:r>
          </a:p>
          <a:p>
            <a:pPr>
              <a:buFont typeface="Arial" pitchFamily="34" charset="0"/>
              <a:buChar char="•"/>
            </a:pPr>
            <a:endParaRPr lang="en-US" sz="2400" dirty="0" smtClean="0"/>
          </a:p>
          <a:p>
            <a:pPr>
              <a:buFont typeface="Arial" pitchFamily="34" charset="0"/>
              <a:buChar char="•"/>
            </a:pPr>
            <a:r>
              <a:rPr lang="en-US" sz="2400" dirty="0" smtClean="0"/>
              <a:t>  1-Wire protocol</a:t>
            </a:r>
          </a:p>
          <a:p>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SDI - 12</a:t>
            </a:r>
            <a:endParaRPr lang="en-US" dirty="0"/>
          </a:p>
        </p:txBody>
      </p:sp>
      <p:sp>
        <p:nvSpPr>
          <p:cNvPr id="6" name="TextBox 5"/>
          <p:cNvSpPr txBox="1"/>
          <p:nvPr/>
        </p:nvSpPr>
        <p:spPr>
          <a:xfrm>
            <a:off x="838200" y="1371600"/>
            <a:ext cx="7848600" cy="4955203"/>
          </a:xfrm>
          <a:prstGeom prst="rect">
            <a:avLst/>
          </a:prstGeom>
          <a:noFill/>
        </p:spPr>
        <p:txBody>
          <a:bodyPr wrap="square" rtlCol="0">
            <a:spAutoFit/>
          </a:bodyPr>
          <a:lstStyle/>
          <a:p>
            <a:r>
              <a:rPr lang="en-US" sz="2400" b="1" dirty="0" smtClean="0"/>
              <a:t>       SDI-12</a:t>
            </a:r>
            <a:r>
              <a:rPr lang="en-US" sz="2400" dirty="0" smtClean="0"/>
              <a:t> (Serial Digital Interface at 1200 baud):</a:t>
            </a:r>
          </a:p>
          <a:p>
            <a:endParaRPr lang="en-US" sz="2400" dirty="0" smtClean="0"/>
          </a:p>
          <a:p>
            <a:pPr lvl="1"/>
            <a:r>
              <a:rPr lang="en-US" sz="2400" dirty="0" smtClean="0"/>
              <a:t>An asynchronous serial communications protocol for intelligent sensors that monitor environment data. </a:t>
            </a:r>
          </a:p>
          <a:p>
            <a:pPr lvl="1"/>
            <a:endParaRPr lang="en-US" sz="2400" dirty="0" smtClean="0"/>
          </a:p>
          <a:p>
            <a:pPr lvl="1"/>
            <a:r>
              <a:rPr lang="en-US" sz="2400" dirty="0" smtClean="0"/>
              <a:t>Instruments are typically low-power (12 volts), are used at remote locations, and usually communicate with a data logger or other data acquisition device. </a:t>
            </a:r>
          </a:p>
          <a:p>
            <a:pPr lvl="1"/>
            <a:endParaRPr lang="en-US" sz="2400" dirty="0" smtClean="0"/>
          </a:p>
          <a:p>
            <a:pPr lvl="1"/>
            <a:r>
              <a:rPr lang="en-US" sz="2400" dirty="0" smtClean="0"/>
              <a:t>The protocol follows a master-slave configuration whereby a data logger (SDI-12 recorder) requests data from the intelligent sensors (SDI-12 sensors), each identified </a:t>
            </a:r>
            <a:r>
              <a:rPr lang="en-US" sz="2800" dirty="0" smtClean="0"/>
              <a:t>with a unique address.</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SPI </a:t>
            </a:r>
            <a:endParaRPr lang="en-US" dirty="0"/>
          </a:p>
        </p:txBody>
      </p:sp>
      <p:sp>
        <p:nvSpPr>
          <p:cNvPr id="6" name="TextBox 5"/>
          <p:cNvSpPr txBox="1"/>
          <p:nvPr/>
        </p:nvSpPr>
        <p:spPr>
          <a:xfrm>
            <a:off x="838200" y="1371600"/>
            <a:ext cx="7848600" cy="4216539"/>
          </a:xfrm>
          <a:prstGeom prst="rect">
            <a:avLst/>
          </a:prstGeom>
          <a:noFill/>
        </p:spPr>
        <p:txBody>
          <a:bodyPr wrap="square" rtlCol="0">
            <a:spAutoFit/>
          </a:bodyPr>
          <a:lstStyle/>
          <a:p>
            <a:r>
              <a:rPr lang="en-US" sz="2400" dirty="0" smtClean="0"/>
              <a:t>Serial Peripheral Interface bus (SPI) is a synchronous serial communication interface specification used for short distance communication, primarily in embedded systems.  The interface was developed by Motorola in the late eighties and has become a de facto standard. </a:t>
            </a:r>
          </a:p>
          <a:p>
            <a:endParaRPr lang="en-US" sz="2400" dirty="0" smtClean="0"/>
          </a:p>
          <a:p>
            <a:r>
              <a:rPr lang="en-US" sz="2400" dirty="0" smtClean="0"/>
              <a:t>SPI devices communicate in full duplex mode using a master-slave architecture with a single master. The master device originates the frame for reading and writing. Multiple slave devices are supported through selection with individual slave select (SS) lines.</a:t>
            </a:r>
            <a:r>
              <a:rPr lang="en-US" sz="2800" dirty="0" smtClean="0"/>
              <a:t>.</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I²C Protocol</a:t>
            </a:r>
            <a:endParaRPr lang="en-US" dirty="0"/>
          </a:p>
        </p:txBody>
      </p:sp>
      <p:sp>
        <p:nvSpPr>
          <p:cNvPr id="6" name="TextBox 5"/>
          <p:cNvSpPr txBox="1"/>
          <p:nvPr/>
        </p:nvSpPr>
        <p:spPr>
          <a:xfrm>
            <a:off x="838200" y="1371600"/>
            <a:ext cx="7848600" cy="3785652"/>
          </a:xfrm>
          <a:prstGeom prst="rect">
            <a:avLst/>
          </a:prstGeom>
          <a:noFill/>
        </p:spPr>
        <p:txBody>
          <a:bodyPr wrap="square" rtlCol="0">
            <a:spAutoFit/>
          </a:bodyPr>
          <a:lstStyle/>
          <a:p>
            <a:r>
              <a:rPr lang="en-US" sz="2400" dirty="0" smtClean="0"/>
              <a:t>The Inter-integrated Circuit (I</a:t>
            </a:r>
            <a:r>
              <a:rPr lang="en-US" sz="2400" baseline="30000" dirty="0" smtClean="0"/>
              <a:t>2</a:t>
            </a:r>
            <a:r>
              <a:rPr lang="en-US" sz="2400" dirty="0" smtClean="0"/>
              <a:t>C) Protocol is a protocol intended to allow multiple “slave” digital integrated circuits (“chips”) to communicate with one or more “master” chips. Like the Serial Peripheral Interface (SPI), it is only intended for short distance communications within a single device.</a:t>
            </a:r>
          </a:p>
          <a:p>
            <a:endParaRPr lang="en-US" sz="2400" dirty="0" smtClean="0"/>
          </a:p>
          <a:p>
            <a:r>
              <a:rPr lang="en-US" sz="2400" dirty="0" smtClean="0"/>
              <a:t> I²C uses only two bidirectional open-drain lines, Serial Data Line (SDA) and Serial Clock Line (SCL), pulled up with resistors. Typical voltages used are +5 V or +3.3 V although systems with other voltages are permitted.</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IEE – 488	GPIB - General Purpose Interface Bus </a:t>
            </a:r>
            <a:endParaRPr lang="en-US" sz="3200" dirty="0" smtClean="0"/>
          </a:p>
        </p:txBody>
      </p:sp>
      <p:pic>
        <p:nvPicPr>
          <p:cNvPr id="1026" name="Picture 2"/>
          <p:cNvPicPr>
            <a:picLocks noGrp="1" noChangeAspect="1" noChangeArrowheads="1"/>
          </p:cNvPicPr>
          <p:nvPr>
            <p:ph idx="1"/>
          </p:nvPr>
        </p:nvPicPr>
        <p:blipFill>
          <a:blip r:embed="rId2"/>
          <a:srcRect/>
          <a:stretch>
            <a:fillRect/>
          </a:stretch>
        </p:blipFill>
        <p:spPr bwMode="auto">
          <a:xfrm>
            <a:off x="1447800" y="990600"/>
            <a:ext cx="5676900" cy="1905000"/>
          </a:xfrm>
          <a:prstGeom prst="rect">
            <a:avLst/>
          </a:prstGeom>
          <a:noFill/>
          <a:ln w="9525">
            <a:noFill/>
            <a:miter lim="800000"/>
            <a:headEnd/>
            <a:tailEnd/>
          </a:ln>
          <a:effectLst/>
        </p:spPr>
      </p:pic>
      <p:sp>
        <p:nvSpPr>
          <p:cNvPr id="5" name="TextBox 4"/>
          <p:cNvSpPr txBox="1"/>
          <p:nvPr/>
        </p:nvSpPr>
        <p:spPr>
          <a:xfrm>
            <a:off x="685800" y="2895600"/>
            <a:ext cx="7848600" cy="3693319"/>
          </a:xfrm>
          <a:prstGeom prst="rect">
            <a:avLst/>
          </a:prstGeom>
          <a:noFill/>
        </p:spPr>
        <p:txBody>
          <a:bodyPr wrap="square" rtlCol="0">
            <a:spAutoFit/>
          </a:bodyPr>
          <a:lstStyle/>
          <a:p>
            <a:r>
              <a:rPr lang="en-US" dirty="0" smtClean="0"/>
              <a:t>The maximum data transfer rate is determined by a number of factors, but is assumed to be 1Mb/s.</a:t>
            </a:r>
          </a:p>
          <a:p>
            <a:r>
              <a:rPr lang="en-US" dirty="0" smtClean="0"/>
              <a:t> Devices exist on the bus in any one of 3 general forms:</a:t>
            </a:r>
          </a:p>
          <a:p>
            <a:r>
              <a:rPr lang="en-US" dirty="0" smtClean="0"/>
              <a:t>            1. 	Controller</a:t>
            </a:r>
          </a:p>
          <a:p>
            <a:r>
              <a:rPr lang="en-US" dirty="0" smtClean="0"/>
              <a:t>            2. 	Talker</a:t>
            </a:r>
          </a:p>
          <a:p>
            <a:r>
              <a:rPr lang="en-US" dirty="0" smtClean="0"/>
              <a:t>            3. 	Listener</a:t>
            </a:r>
          </a:p>
          <a:p>
            <a:r>
              <a:rPr lang="en-US" dirty="0" smtClean="0"/>
              <a:t>A single device may incorporate all three options, although only one option may be active at a time. The Controller makes the determination as to which device becomes active on the bus. The GPIB can handle only 1 ‘active’ controller at a time on the bus, although it may pass operation to another controller. Any number of active listeners can exist on the bus with an active talker as long as no more than 15 devices are connected to the bus.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 Wire Protocol</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1-Wire</a:t>
            </a:r>
            <a:r>
              <a:rPr lang="en-US" dirty="0" smtClean="0"/>
              <a:t> is a device communications bus system designed by Dallas Semiconductor Corp. that provides low-speed data, signaling, and power over a single conductor.</a:t>
            </a:r>
          </a:p>
          <a:p>
            <a:endParaRPr lang="en-US" dirty="0" smtClean="0"/>
          </a:p>
          <a:p>
            <a:r>
              <a:rPr lang="en-US" dirty="0" smtClean="0"/>
              <a:t>1-Wire is similar in concept to I²C, but with lower data rates and longer range. It is typically used to communicate with small inexpensive devices such as digital thermometers and weather instruments. A network of 1-Wire devices with an associated master device is called a </a:t>
            </a:r>
            <a:r>
              <a:rPr lang="en-US" b="1" dirty="0" smtClean="0"/>
              <a:t>MicroLAN</a:t>
            </a:r>
            <a:r>
              <a:rPr lang="en-US" dirty="0" smtClean="0"/>
              <a:t>.</a:t>
            </a:r>
          </a:p>
          <a:p>
            <a:endParaRPr lang="en-US" dirty="0" smtClean="0"/>
          </a:p>
          <a:p>
            <a:r>
              <a:rPr lang="en-US" dirty="0" smtClean="0"/>
              <a:t>One distinctive feature of the bus is the possibility of using only two wires: data and ground. To accomplish this, 1-Wire devices include an 800 pF capacitor to store charge, and to power the device during periods when the data line is active.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and Incremental Encoder</a:t>
            </a:r>
            <a:endParaRPr lang="en-US" dirty="0"/>
          </a:p>
        </p:txBody>
      </p:sp>
      <p:pic>
        <p:nvPicPr>
          <p:cNvPr id="2053" name="Picture 5" descr="Image result for Photo of Incremental and absolute encoder"/>
          <p:cNvPicPr>
            <a:picLocks noChangeAspect="1" noChangeArrowheads="1"/>
          </p:cNvPicPr>
          <p:nvPr/>
        </p:nvPicPr>
        <p:blipFill>
          <a:blip r:embed="rId2"/>
          <a:srcRect/>
          <a:stretch>
            <a:fillRect/>
          </a:stretch>
        </p:blipFill>
        <p:spPr bwMode="auto">
          <a:xfrm>
            <a:off x="914400" y="2438400"/>
            <a:ext cx="7315200" cy="3505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Encoder</a:t>
            </a:r>
            <a:endParaRPr lang="en-US" dirty="0"/>
          </a:p>
        </p:txBody>
      </p:sp>
      <p:pic>
        <p:nvPicPr>
          <p:cNvPr id="2051" name="Picture 3"/>
          <p:cNvPicPr>
            <a:picLocks noChangeAspect="1" noChangeArrowheads="1"/>
          </p:cNvPicPr>
          <p:nvPr/>
        </p:nvPicPr>
        <p:blipFill>
          <a:blip r:embed="rId2"/>
          <a:srcRect/>
          <a:stretch>
            <a:fillRect/>
          </a:stretch>
        </p:blipFill>
        <p:spPr bwMode="auto">
          <a:xfrm>
            <a:off x="533400" y="1733550"/>
            <a:ext cx="8305800" cy="466725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Optical Encoder</a:t>
            </a:r>
            <a:endParaRPr lang="en-US" dirty="0"/>
          </a:p>
        </p:txBody>
      </p:sp>
      <p:sp>
        <p:nvSpPr>
          <p:cNvPr id="3" name="Content Placeholder 2"/>
          <p:cNvSpPr>
            <a:spLocks noGrp="1"/>
          </p:cNvSpPr>
          <p:nvPr>
            <p:ph idx="1"/>
          </p:nvPr>
        </p:nvSpPr>
        <p:spPr>
          <a:xfrm>
            <a:off x="457200" y="4876800"/>
            <a:ext cx="8229600" cy="1249363"/>
          </a:xfrm>
        </p:spPr>
        <p:txBody>
          <a:bodyPr>
            <a:normAutofit fontScale="70000" lnSpcReduction="20000"/>
          </a:bodyPr>
          <a:lstStyle/>
          <a:p>
            <a:pPr>
              <a:buNone/>
            </a:pPr>
            <a:r>
              <a:rPr lang="en-US" dirty="0" smtClean="0"/>
              <a:t>    An optical encoder measuring angle of rotation of the main shaft</a:t>
            </a:r>
          </a:p>
          <a:p>
            <a:pPr>
              <a:buNone/>
            </a:pPr>
            <a:endParaRPr lang="en-US" dirty="0" smtClean="0"/>
          </a:p>
          <a:p>
            <a:pPr>
              <a:buNone/>
            </a:pPr>
            <a:r>
              <a:rPr lang="en-US" dirty="0" smtClean="0"/>
              <a:t>                              Accuracy:        ± 0.5% of the full range</a:t>
            </a:r>
          </a:p>
        </p:txBody>
      </p:sp>
      <p:pic>
        <p:nvPicPr>
          <p:cNvPr id="1026" name="Picture 2"/>
          <p:cNvPicPr>
            <a:picLocks noChangeAspect="1" noChangeArrowheads="1"/>
          </p:cNvPicPr>
          <p:nvPr/>
        </p:nvPicPr>
        <p:blipFill>
          <a:blip r:embed="rId2"/>
          <a:srcRect/>
          <a:stretch>
            <a:fillRect/>
          </a:stretch>
        </p:blipFill>
        <p:spPr bwMode="auto">
          <a:xfrm>
            <a:off x="2438400" y="1295400"/>
            <a:ext cx="4419600" cy="3490912"/>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Water Level </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a:p>
        </p:txBody>
      </p:sp>
      <p:sp>
        <p:nvSpPr>
          <p:cNvPr id="4" name="TextBox 3"/>
          <p:cNvSpPr txBox="1"/>
          <p:nvPr/>
        </p:nvSpPr>
        <p:spPr>
          <a:xfrm>
            <a:off x="1143000" y="1371600"/>
            <a:ext cx="7543800" cy="5262979"/>
          </a:xfrm>
          <a:prstGeom prst="rect">
            <a:avLst/>
          </a:prstGeom>
          <a:noFill/>
        </p:spPr>
        <p:txBody>
          <a:bodyPr wrap="square" rtlCol="0">
            <a:spAutoFit/>
          </a:bodyPr>
          <a:lstStyle/>
          <a:p>
            <a:r>
              <a:rPr lang="en-US" sz="2800" dirty="0" smtClean="0"/>
              <a:t>For water level of a Reservoir or canal, a large number measuring/sensing systems exist. Often they are classified under the broad category of Digital Water Level Recorder (DWLR). A few  sensing mechanisms are discussed here:</a:t>
            </a:r>
          </a:p>
          <a:p>
            <a:pPr marL="342900" indent="-342900">
              <a:buAutoNum type="arabicPeriod"/>
            </a:pPr>
            <a:r>
              <a:rPr lang="en-US" sz="2800" dirty="0" smtClean="0"/>
              <a:t>Non-Contact Pulse Radar – most accurate, most   expensive</a:t>
            </a:r>
          </a:p>
          <a:p>
            <a:pPr marL="342900" indent="-342900">
              <a:buAutoNum type="arabicPeriod"/>
            </a:pPr>
            <a:r>
              <a:rPr lang="en-US" sz="2800" dirty="0" smtClean="0"/>
              <a:t>Ultrasonic -  Reasonably priced lesser accuracy</a:t>
            </a:r>
          </a:p>
          <a:p>
            <a:pPr marL="342900" indent="-342900"/>
            <a:endParaRPr lang="en-US" sz="2800" dirty="0" smtClean="0"/>
          </a:p>
          <a:p>
            <a:pPr marL="342900" indent="-342900"/>
            <a:r>
              <a:rPr lang="en-US" sz="2800" dirty="0" smtClean="0"/>
              <a:t>3.  Pressure sensing – reasonably priced, rugged with lesser accuracy. More suitable for </a:t>
            </a:r>
            <a:r>
              <a:rPr lang="en-US" sz="2800" dirty="0" err="1" smtClean="0"/>
              <a:t>borewells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Pulse Radar</a:t>
            </a:r>
            <a:endParaRPr lang="en-US" dirty="0"/>
          </a:p>
        </p:txBody>
      </p:sp>
      <p:sp>
        <p:nvSpPr>
          <p:cNvPr id="4" name="TextBox 3"/>
          <p:cNvSpPr txBox="1"/>
          <p:nvPr/>
        </p:nvSpPr>
        <p:spPr>
          <a:xfrm>
            <a:off x="1143000" y="1371600"/>
            <a:ext cx="7543800" cy="1477328"/>
          </a:xfrm>
          <a:prstGeom prst="rect">
            <a:avLst/>
          </a:prstGeom>
          <a:noFill/>
        </p:spPr>
        <p:txBody>
          <a:bodyPr wrap="square" rtlCol="0">
            <a:spAutoFit/>
          </a:bodyPr>
          <a:lstStyle/>
          <a:p>
            <a:r>
              <a:rPr lang="en-US" dirty="0" smtClean="0"/>
              <a:t>    Typical specification:</a:t>
            </a:r>
          </a:p>
          <a:p>
            <a:r>
              <a:rPr lang="en-US" dirty="0" smtClean="0"/>
              <a:t>     Measurement Time 20 Sec (Max)</a:t>
            </a:r>
          </a:p>
          <a:p>
            <a:r>
              <a:rPr lang="en-US" dirty="0" smtClean="0"/>
              <a:t>     Measurement Range 2-30 meters</a:t>
            </a:r>
          </a:p>
          <a:p>
            <a:r>
              <a:rPr lang="en-US" dirty="0" smtClean="0"/>
              <a:t>     Accuracy ± 1 cm</a:t>
            </a:r>
            <a:r>
              <a:rPr lang="fr-FR" dirty="0" smtClean="0"/>
              <a:t> </a:t>
            </a:r>
          </a:p>
          <a:p>
            <a:r>
              <a:rPr lang="fr-FR" dirty="0" smtClean="0"/>
              <a:t>     Interfaces: </a:t>
            </a:r>
            <a:r>
              <a:rPr lang="fr-FR" dirty="0" err="1" smtClean="0"/>
              <a:t>Usually</a:t>
            </a:r>
            <a:r>
              <a:rPr lang="fr-FR" dirty="0" smtClean="0"/>
              <a:t> support  SDI-12, RS 485, 4-20mA </a:t>
            </a:r>
            <a:r>
              <a:rPr lang="fr-FR" dirty="0" err="1" smtClean="0"/>
              <a:t>Current</a:t>
            </a:r>
            <a:r>
              <a:rPr lang="fr-FR" dirty="0" smtClean="0"/>
              <a:t> </a:t>
            </a:r>
            <a:r>
              <a:rPr lang="fr-FR" dirty="0" err="1" smtClean="0"/>
              <a:t>Loop</a:t>
            </a:r>
            <a:endParaRPr lang="en-US" dirty="0"/>
          </a:p>
        </p:txBody>
      </p:sp>
      <p:pic>
        <p:nvPicPr>
          <p:cNvPr id="45058" name="Picture 2" descr="Image result for Pulse radar water level sensor"/>
          <p:cNvPicPr>
            <a:picLocks noChangeAspect="1" noChangeArrowheads="1"/>
          </p:cNvPicPr>
          <p:nvPr/>
        </p:nvPicPr>
        <p:blipFill>
          <a:blip r:embed="rId2"/>
          <a:srcRect/>
          <a:stretch>
            <a:fillRect/>
          </a:stretch>
        </p:blipFill>
        <p:spPr bwMode="auto">
          <a:xfrm>
            <a:off x="1752600" y="3124200"/>
            <a:ext cx="5715000" cy="3352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Ultrasonic</a:t>
            </a:r>
            <a:endParaRPr lang="en-US" dirty="0"/>
          </a:p>
        </p:txBody>
      </p:sp>
      <p:sp>
        <p:nvSpPr>
          <p:cNvPr id="4" name="TextBox 3"/>
          <p:cNvSpPr txBox="1"/>
          <p:nvPr/>
        </p:nvSpPr>
        <p:spPr>
          <a:xfrm>
            <a:off x="1143000" y="1371600"/>
            <a:ext cx="7543800" cy="1661993"/>
          </a:xfrm>
          <a:prstGeom prst="rect">
            <a:avLst/>
          </a:prstGeom>
          <a:noFill/>
        </p:spPr>
        <p:txBody>
          <a:bodyPr wrap="square" rtlCol="0">
            <a:spAutoFit/>
          </a:bodyPr>
          <a:lstStyle/>
          <a:p>
            <a:r>
              <a:rPr lang="en-US" sz="2800" dirty="0" smtClean="0"/>
              <a:t>Operates on similar principle but uses ultrasonic waves.</a:t>
            </a:r>
          </a:p>
          <a:p>
            <a:endParaRPr lang="en-US" sz="2800" dirty="0" smtClean="0"/>
          </a:p>
          <a:p>
            <a:endParaRPr lang="en-US" dirty="0"/>
          </a:p>
        </p:txBody>
      </p:sp>
      <p:pic>
        <p:nvPicPr>
          <p:cNvPr id="47106" name="Picture 2" descr="http://ecx.images-amazon.com/images/I/61dVl5ZBmBL._SL1023_.jpg"/>
          <p:cNvPicPr>
            <a:picLocks noChangeAspect="1" noChangeArrowheads="1"/>
          </p:cNvPicPr>
          <p:nvPr/>
        </p:nvPicPr>
        <p:blipFill>
          <a:blip r:embed="rId2"/>
          <a:srcRect/>
          <a:stretch>
            <a:fillRect/>
          </a:stretch>
        </p:blipFill>
        <p:spPr bwMode="auto">
          <a:xfrm>
            <a:off x="2438400" y="2819400"/>
            <a:ext cx="5105400" cy="340042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Pressure-based sensing</a:t>
            </a:r>
            <a:endParaRPr lang="en-US" dirty="0"/>
          </a:p>
        </p:txBody>
      </p:sp>
      <p:pic>
        <p:nvPicPr>
          <p:cNvPr id="48130" name="Picture 2"/>
          <p:cNvPicPr>
            <a:picLocks noChangeAspect="1" noChangeArrowheads="1"/>
          </p:cNvPicPr>
          <p:nvPr/>
        </p:nvPicPr>
        <p:blipFill>
          <a:blip r:embed="rId2"/>
          <a:srcRect/>
          <a:stretch>
            <a:fillRect/>
          </a:stretch>
        </p:blipFill>
        <p:spPr bwMode="auto">
          <a:xfrm>
            <a:off x="1676400" y="1700213"/>
            <a:ext cx="5791200" cy="3557587"/>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Logger</a:t>
            </a:r>
            <a:endParaRPr lang="en-US" dirty="0"/>
          </a:p>
        </p:txBody>
      </p:sp>
      <p:sp>
        <p:nvSpPr>
          <p:cNvPr id="3074" name="AutoShape 2" descr="Lascar EL-WIFI-DTC Dual Channel Thermocouple WiFi Data Logger"/>
          <p:cNvSpPr>
            <a:spLocks noChangeAspect="1" noChangeArrowheads="1"/>
          </p:cNvSpPr>
          <p:nvPr/>
        </p:nvSpPr>
        <p:spPr bwMode="auto">
          <a:xfrm>
            <a:off x="155575" y="-471488"/>
            <a:ext cx="9906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Lascar EL-WIFI-DTC Dual Channel Thermocouple WiFi Data Logger"/>
          <p:cNvSpPr>
            <a:spLocks noChangeAspect="1" noChangeArrowheads="1"/>
          </p:cNvSpPr>
          <p:nvPr/>
        </p:nvSpPr>
        <p:spPr bwMode="auto">
          <a:xfrm>
            <a:off x="155575" y="-471488"/>
            <a:ext cx="9906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Lascar EL-WIFI-DTC Dual Channel Thermocouple WiFi Data Logger"/>
          <p:cNvSpPr>
            <a:spLocks noChangeAspect="1" noChangeArrowheads="1"/>
          </p:cNvSpPr>
          <p:nvPr/>
        </p:nvSpPr>
        <p:spPr bwMode="auto">
          <a:xfrm>
            <a:off x="155575" y="-471488"/>
            <a:ext cx="9906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1" name="Picture 9"/>
          <p:cNvPicPr>
            <a:picLocks noChangeAspect="1" noChangeArrowheads="1"/>
          </p:cNvPicPr>
          <p:nvPr/>
        </p:nvPicPr>
        <p:blipFill>
          <a:blip r:embed="rId2"/>
          <a:srcRect/>
          <a:stretch>
            <a:fillRect/>
          </a:stretch>
        </p:blipFill>
        <p:spPr bwMode="auto">
          <a:xfrm>
            <a:off x="2819400" y="1219200"/>
            <a:ext cx="3276600" cy="2100263"/>
          </a:xfrm>
          <a:prstGeom prst="rect">
            <a:avLst/>
          </a:prstGeom>
          <a:noFill/>
          <a:ln w="9525">
            <a:noFill/>
            <a:miter lim="800000"/>
            <a:headEnd/>
            <a:tailEnd/>
          </a:ln>
          <a:effectLst/>
        </p:spPr>
      </p:pic>
      <p:sp>
        <p:nvSpPr>
          <p:cNvPr id="10" name="TextBox 9"/>
          <p:cNvSpPr txBox="1"/>
          <p:nvPr/>
        </p:nvSpPr>
        <p:spPr>
          <a:xfrm>
            <a:off x="914400" y="3886200"/>
            <a:ext cx="7391400" cy="2215991"/>
          </a:xfrm>
          <a:prstGeom prst="rect">
            <a:avLst/>
          </a:prstGeom>
          <a:noFill/>
        </p:spPr>
        <p:txBody>
          <a:bodyPr wrap="square" rtlCol="0">
            <a:spAutoFit/>
          </a:bodyPr>
          <a:lstStyle/>
          <a:p>
            <a:r>
              <a:rPr lang="en-US" sz="2400" dirty="0" smtClean="0"/>
              <a:t>Data loggers are typically compact, battery-powered devices equipped with an internal microprocessor, data storage, and one or more sensors. They can be deployed indoors, outdoors, and underwater, and can record data for up to months at a time, unattended.</a:t>
            </a:r>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Logger</a:t>
            </a:r>
            <a:endParaRPr lang="en-US" dirty="0"/>
          </a:p>
        </p:txBody>
      </p:sp>
      <p:sp>
        <p:nvSpPr>
          <p:cNvPr id="3074" name="AutoShape 2" descr="Lascar EL-WIFI-DTC Dual Channel Thermocouple WiFi Data Logger"/>
          <p:cNvSpPr>
            <a:spLocks noChangeAspect="1" noChangeArrowheads="1"/>
          </p:cNvSpPr>
          <p:nvPr/>
        </p:nvSpPr>
        <p:spPr bwMode="auto">
          <a:xfrm>
            <a:off x="155575" y="-471488"/>
            <a:ext cx="9906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Lascar EL-WIFI-DTC Dual Channel Thermocouple WiFi Data Logger"/>
          <p:cNvSpPr>
            <a:spLocks noChangeAspect="1" noChangeArrowheads="1"/>
          </p:cNvSpPr>
          <p:nvPr/>
        </p:nvSpPr>
        <p:spPr bwMode="auto">
          <a:xfrm>
            <a:off x="155575" y="-471488"/>
            <a:ext cx="9906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Lascar EL-WIFI-DTC Dual Channel Thermocouple WiFi Data Logger"/>
          <p:cNvSpPr>
            <a:spLocks noChangeAspect="1" noChangeArrowheads="1"/>
          </p:cNvSpPr>
          <p:nvPr/>
        </p:nvSpPr>
        <p:spPr bwMode="auto">
          <a:xfrm>
            <a:off x="155575" y="-471488"/>
            <a:ext cx="9906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2" name="Picture 4" descr="Image result for Block Diagram of Data Logger"/>
          <p:cNvPicPr>
            <a:picLocks noChangeAspect="1" noChangeArrowheads="1"/>
          </p:cNvPicPr>
          <p:nvPr/>
        </p:nvPicPr>
        <p:blipFill>
          <a:blip r:embed="rId2"/>
          <a:srcRect/>
          <a:stretch>
            <a:fillRect/>
          </a:stretch>
        </p:blipFill>
        <p:spPr bwMode="auto">
          <a:xfrm>
            <a:off x="990600" y="1600200"/>
            <a:ext cx="7543800" cy="4495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IEC 61158 - </a:t>
            </a:r>
            <a:r>
              <a:rPr lang="en-US" b="1" dirty="0" err="1" smtClean="0"/>
              <a:t>Fieldbus</a:t>
            </a:r>
            <a:endParaRPr lang="en-US" dirty="0" smtClean="0"/>
          </a:p>
        </p:txBody>
      </p:sp>
      <p:sp>
        <p:nvSpPr>
          <p:cNvPr id="4" name="Content Placeholder 3"/>
          <p:cNvSpPr>
            <a:spLocks noGrp="1"/>
          </p:cNvSpPr>
          <p:nvPr>
            <p:ph idx="1"/>
          </p:nvPr>
        </p:nvSpPr>
        <p:spPr>
          <a:xfrm>
            <a:off x="457200" y="1219200"/>
            <a:ext cx="8229600" cy="4953000"/>
          </a:xfrm>
        </p:spPr>
        <p:txBody>
          <a:bodyPr>
            <a:normAutofit fontScale="62500" lnSpcReduction="20000"/>
          </a:bodyPr>
          <a:lstStyle/>
          <a:p>
            <a:pPr>
              <a:buNone/>
            </a:pPr>
            <a:r>
              <a:rPr lang="en-US" b="1" dirty="0" smtClean="0"/>
              <a:t> </a:t>
            </a:r>
            <a:endParaRPr lang="en-US" dirty="0" smtClean="0"/>
          </a:p>
          <a:p>
            <a:pPr>
              <a:buNone/>
            </a:pPr>
            <a:r>
              <a:rPr lang="en-US" dirty="0" smtClean="0"/>
              <a:t>       IEC 61158 covers a family of Fieldbus protocols, which are listed below. </a:t>
            </a:r>
          </a:p>
          <a:p>
            <a:pPr>
              <a:buNone/>
            </a:pPr>
            <a:endParaRPr lang="en-US" dirty="0" smtClean="0"/>
          </a:p>
          <a:p>
            <a:pPr lvl="0"/>
            <a:r>
              <a:rPr lang="en-US" dirty="0" smtClean="0"/>
              <a:t>Foundation </a:t>
            </a:r>
            <a:r>
              <a:rPr lang="en-US" dirty="0" err="1" smtClean="0"/>
              <a:t>fieldbus</a:t>
            </a:r>
            <a:r>
              <a:rPr lang="en-US" dirty="0" smtClean="0"/>
              <a:t> H1 </a:t>
            </a:r>
          </a:p>
          <a:p>
            <a:pPr lvl="0"/>
            <a:r>
              <a:rPr lang="en-US" dirty="0" err="1" smtClean="0"/>
              <a:t>ControlNet</a:t>
            </a:r>
            <a:r>
              <a:rPr lang="en-US" dirty="0" smtClean="0"/>
              <a:t> </a:t>
            </a:r>
          </a:p>
          <a:p>
            <a:pPr lvl="0"/>
            <a:r>
              <a:rPr lang="en-US" dirty="0" err="1" smtClean="0"/>
              <a:t>Profibus</a:t>
            </a:r>
            <a:r>
              <a:rPr lang="en-US" dirty="0" smtClean="0"/>
              <a:t>- DP, PA</a:t>
            </a:r>
          </a:p>
          <a:p>
            <a:pPr lvl="0"/>
            <a:r>
              <a:rPr lang="en-US" dirty="0" smtClean="0"/>
              <a:t>P-Net</a:t>
            </a:r>
          </a:p>
          <a:p>
            <a:pPr lvl="0"/>
            <a:r>
              <a:rPr lang="en-US" dirty="0" smtClean="0"/>
              <a:t>Foundation Fieldbus HSE (High Speed Ethernet) </a:t>
            </a:r>
          </a:p>
          <a:p>
            <a:pPr lvl="0"/>
            <a:r>
              <a:rPr lang="en-US" dirty="0" err="1" smtClean="0"/>
              <a:t>Swiftnet</a:t>
            </a:r>
            <a:r>
              <a:rPr lang="en-US" dirty="0" smtClean="0"/>
              <a:t> </a:t>
            </a:r>
          </a:p>
          <a:p>
            <a:pPr lvl="0"/>
            <a:r>
              <a:rPr lang="en-US" dirty="0" err="1" smtClean="0"/>
              <a:t>WorldFIP</a:t>
            </a:r>
            <a:r>
              <a:rPr lang="en-US" dirty="0" smtClean="0"/>
              <a:t> </a:t>
            </a:r>
          </a:p>
          <a:p>
            <a:pPr lvl="0"/>
            <a:r>
              <a:rPr lang="en-US" dirty="0" err="1" smtClean="0"/>
              <a:t>Interbus</a:t>
            </a:r>
            <a:r>
              <a:rPr lang="en-US" dirty="0" smtClean="0"/>
              <a:t>-S </a:t>
            </a:r>
          </a:p>
          <a:p>
            <a:pPr>
              <a:buNone/>
            </a:pPr>
            <a:r>
              <a:rPr lang="en-US" dirty="0" smtClean="0"/>
              <a:t>      IEC 61158 defines Physical Layer specification and service definition, Data Link Service definition, Data Link Protocol specification, Application Layer Service definition and Application Layer Protocol specification. We discuss here general characteristics of Fieldbus and two of the most popular Fieldbus Protocols – Fieldbus Foundation and Profibus.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Data Logger</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Built-in wireless communication (GSM/GPRS)</a:t>
            </a:r>
          </a:p>
          <a:p>
            <a:r>
              <a:rPr lang="en-US" dirty="0" smtClean="0"/>
              <a:t>Open design, operating with a wide variety of sensors.</a:t>
            </a:r>
          </a:p>
          <a:p>
            <a:r>
              <a:rPr lang="en-US" dirty="0" smtClean="0"/>
              <a:t>Multi tasking operating system capable of simultaneous data collection and transmission.</a:t>
            </a:r>
          </a:p>
          <a:p>
            <a:r>
              <a:rPr lang="en-US" dirty="0" smtClean="0"/>
              <a:t>windows plug and play device</a:t>
            </a:r>
          </a:p>
          <a:p>
            <a:r>
              <a:rPr lang="en-US" dirty="0" smtClean="0"/>
              <a:t>Non-volatile Flash memory that can store data for long period</a:t>
            </a:r>
          </a:p>
          <a:p>
            <a:r>
              <a:rPr lang="en-US" dirty="0" smtClean="0"/>
              <a:t>User defined recording intervals</a:t>
            </a:r>
          </a:p>
          <a:p>
            <a:r>
              <a:rPr lang="en-US" dirty="0" smtClean="0"/>
              <a:t>User configurable alarms (triggering)</a:t>
            </a:r>
          </a:p>
          <a:p>
            <a:r>
              <a:rPr lang="en-US" dirty="0" smtClean="0"/>
              <a:t>Monitoring of voltage level.</a:t>
            </a:r>
          </a:p>
          <a:p>
            <a:r>
              <a:rPr lang="en-US" dirty="0" smtClean="0"/>
              <a:t>Internal clock </a:t>
            </a:r>
          </a:p>
          <a:p>
            <a:r>
              <a:rPr lang="en-US" dirty="0" smtClean="0"/>
              <a:t>Protocols:  Support TCP/IP </a:t>
            </a:r>
          </a:p>
          <a:p>
            <a:r>
              <a:rPr lang="en-US" dirty="0" smtClean="0"/>
              <a:t>Interfaces: The SDI-12, RS-232 and other interface bus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a:bodyPr>
          <a:lstStyle/>
          <a:p>
            <a:r>
              <a:rPr lang="en-US" b="1" dirty="0" smtClean="0"/>
              <a:t>INTELLIGENT WEATHER STATION</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FEATURES</a:t>
            </a:r>
            <a:endParaRPr lang="en-US" sz="3200" b="1" dirty="0"/>
          </a:p>
        </p:txBody>
      </p:sp>
      <p:sp>
        <p:nvSpPr>
          <p:cNvPr id="3" name="Content Placeholder 2"/>
          <p:cNvSpPr>
            <a:spLocks noGrp="1"/>
          </p:cNvSpPr>
          <p:nvPr>
            <p:ph idx="1"/>
          </p:nvPr>
        </p:nvSpPr>
        <p:spPr>
          <a:xfrm>
            <a:off x="304800" y="1295400"/>
            <a:ext cx="8534400" cy="5257800"/>
          </a:xfrm>
        </p:spPr>
        <p:txBody>
          <a:bodyPr>
            <a:normAutofit lnSpcReduction="10000"/>
          </a:bodyPr>
          <a:lstStyle/>
          <a:p>
            <a:pPr>
              <a:buFont typeface="Wingdings" pitchFamily="2" charset="2"/>
              <a:buChar char="§"/>
            </a:pPr>
            <a:r>
              <a:rPr lang="en-US" sz="2800" dirty="0" smtClean="0"/>
              <a:t>Cost-effective solution using state-of-the-art components and technologies</a:t>
            </a:r>
          </a:p>
          <a:p>
            <a:pPr>
              <a:buFont typeface="Wingdings" pitchFamily="2" charset="2"/>
              <a:buChar char="§"/>
            </a:pPr>
            <a:endParaRPr lang="en-US" sz="2800" dirty="0" smtClean="0"/>
          </a:p>
          <a:p>
            <a:pPr>
              <a:buFont typeface="Wingdings" pitchFamily="2" charset="2"/>
              <a:buChar char="§"/>
            </a:pPr>
            <a:r>
              <a:rPr lang="en-US" sz="2800" dirty="0" smtClean="0"/>
              <a:t>Modular Design - enables user to pick and choose building blocks</a:t>
            </a:r>
          </a:p>
          <a:p>
            <a:pPr>
              <a:buFont typeface="Wingdings" pitchFamily="2" charset="2"/>
              <a:buChar char="§"/>
            </a:pPr>
            <a:endParaRPr lang="en-US" sz="2800" dirty="0" smtClean="0"/>
          </a:p>
          <a:p>
            <a:pPr>
              <a:buFont typeface="Wingdings" pitchFamily="2" charset="2"/>
              <a:buChar char="§"/>
            </a:pPr>
            <a:r>
              <a:rPr lang="en-US" sz="2800" dirty="0" smtClean="0"/>
              <a:t>Embedded Weather Station Controller with on-line remote viewing capability (needs internet connectivity)</a:t>
            </a:r>
          </a:p>
          <a:p>
            <a:pPr>
              <a:buFont typeface="Wingdings" pitchFamily="2" charset="2"/>
              <a:buChar char="§"/>
            </a:pPr>
            <a:endParaRPr lang="en-US" sz="2800" dirty="0" smtClean="0"/>
          </a:p>
          <a:p>
            <a:pPr>
              <a:buFont typeface="Wingdings" pitchFamily="2" charset="2"/>
              <a:buChar char="§"/>
            </a:pPr>
            <a:r>
              <a:rPr lang="en-US" sz="2800" dirty="0" smtClean="0"/>
              <a:t>Basic  configuration include Cup Anemometer, Wind Vane and Tipping Rain Bucket</a:t>
            </a:r>
          </a:p>
          <a:p>
            <a:pPr>
              <a:buFont typeface="Wingdings" pitchFamily="2" charset="2"/>
              <a:buChar char="§"/>
            </a:pPr>
            <a:endParaRPr lang="en-US" sz="2800" dirty="0" smtClean="0"/>
          </a:p>
          <a:p>
            <a:pPr>
              <a:buFont typeface="Wingdings" pitchFamily="2" charset="2"/>
              <a:buChar char="§"/>
            </a:pP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ADDITIONAL FEATURES</a:t>
            </a:r>
            <a:endParaRPr lang="en-US" sz="3200" b="1" dirty="0"/>
          </a:p>
        </p:txBody>
      </p:sp>
      <p:sp>
        <p:nvSpPr>
          <p:cNvPr id="3" name="Content Placeholder 2"/>
          <p:cNvSpPr>
            <a:spLocks noGrp="1"/>
          </p:cNvSpPr>
          <p:nvPr>
            <p:ph idx="1"/>
          </p:nvPr>
        </p:nvSpPr>
        <p:spPr>
          <a:xfrm>
            <a:off x="457200" y="1295400"/>
            <a:ext cx="8229600" cy="5257800"/>
          </a:xfrm>
        </p:spPr>
        <p:txBody>
          <a:bodyPr>
            <a:normAutofit lnSpcReduction="10000"/>
          </a:bodyPr>
          <a:lstStyle/>
          <a:p>
            <a:pPr>
              <a:buFont typeface="Wingdings" pitchFamily="2" charset="2"/>
              <a:buChar char="§"/>
            </a:pPr>
            <a:r>
              <a:rPr lang="en-US" sz="2800" dirty="0" smtClean="0"/>
              <a:t>System supports host of additional sensors including Barometric Pressure, Temperature, Humidity etc.</a:t>
            </a:r>
          </a:p>
          <a:p>
            <a:pPr>
              <a:buNone/>
            </a:pPr>
            <a:endParaRPr lang="en-US" sz="2800" dirty="0" smtClean="0"/>
          </a:p>
          <a:p>
            <a:pPr>
              <a:buFont typeface="Wingdings" pitchFamily="2" charset="2"/>
              <a:buChar char="§"/>
            </a:pPr>
            <a:r>
              <a:rPr lang="en-US" sz="2800" dirty="0" smtClean="0"/>
              <a:t>Battery Operated System with provision for solar powered charging with Sun-Tracking servo system</a:t>
            </a:r>
          </a:p>
          <a:p>
            <a:pPr>
              <a:buFont typeface="Wingdings" pitchFamily="2" charset="2"/>
              <a:buChar char="§"/>
            </a:pPr>
            <a:endParaRPr lang="en-US" sz="2800" dirty="0" smtClean="0"/>
          </a:p>
          <a:p>
            <a:pPr>
              <a:buFont typeface="Wingdings" pitchFamily="2" charset="2"/>
              <a:buChar char="§"/>
            </a:pPr>
            <a:r>
              <a:rPr lang="en-US" sz="2800" dirty="0" smtClean="0"/>
              <a:t>Atmospheric activity monitoring with Lightning Detection (Optional)</a:t>
            </a:r>
          </a:p>
          <a:p>
            <a:pPr>
              <a:buFont typeface="Wingdings" pitchFamily="2" charset="2"/>
              <a:buChar char="§"/>
            </a:pPr>
            <a:endParaRPr lang="en-US" sz="2800" dirty="0" smtClean="0"/>
          </a:p>
          <a:p>
            <a:pPr>
              <a:buFont typeface="Wingdings" pitchFamily="2" charset="2"/>
              <a:buChar char="§"/>
            </a:pPr>
            <a:r>
              <a:rPr lang="en-US" sz="2800" dirty="0" smtClean="0"/>
              <a:t>On-line Monitoring Software with GSM/Internet based alarm (requires internet/GSM connectivity)</a:t>
            </a:r>
          </a:p>
          <a:p>
            <a:pPr>
              <a:buNone/>
            </a:pPr>
            <a:endParaRPr lang="en-US" sz="2800" dirty="0" smtClean="0"/>
          </a:p>
          <a:p>
            <a:pPr>
              <a:buFont typeface="Wingdings" pitchFamily="2" charset="2"/>
              <a:buChar char="§"/>
            </a:pPr>
            <a:endParaRPr lang="en-US"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Weather Rack</a:t>
            </a:r>
            <a:endParaRPr lang="en-US" sz="3200" dirty="0"/>
          </a:p>
        </p:txBody>
      </p:sp>
      <p:sp>
        <p:nvSpPr>
          <p:cNvPr id="5" name="Content Placeholder 4"/>
          <p:cNvSpPr>
            <a:spLocks noGrp="1"/>
          </p:cNvSpPr>
          <p:nvPr>
            <p:ph sz="half" idx="2"/>
          </p:nvPr>
        </p:nvSpPr>
        <p:spPr>
          <a:xfrm>
            <a:off x="5562600" y="1600200"/>
            <a:ext cx="3276600" cy="4525963"/>
          </a:xfrm>
        </p:spPr>
        <p:txBody>
          <a:bodyPr/>
          <a:lstStyle/>
          <a:p>
            <a:pPr>
              <a:buNone/>
            </a:pPr>
            <a:endParaRPr lang="en-US" dirty="0" smtClean="0"/>
          </a:p>
          <a:p>
            <a:pPr>
              <a:buNone/>
            </a:pPr>
            <a:r>
              <a:rPr lang="en-US" dirty="0" smtClean="0"/>
              <a:t>• </a:t>
            </a:r>
            <a:r>
              <a:rPr lang="en-US" sz="2400" dirty="0" smtClean="0"/>
              <a:t>Cup Anemometer</a:t>
            </a:r>
          </a:p>
          <a:p>
            <a:pPr>
              <a:buNone/>
            </a:pPr>
            <a:r>
              <a:rPr lang="en-US" sz="2400" dirty="0" smtClean="0"/>
              <a:t> </a:t>
            </a:r>
          </a:p>
          <a:p>
            <a:pPr>
              <a:buNone/>
            </a:pPr>
            <a:r>
              <a:rPr lang="en-US" sz="2400" dirty="0" smtClean="0"/>
              <a:t>• Wind Vane</a:t>
            </a:r>
          </a:p>
          <a:p>
            <a:pPr>
              <a:buNone/>
            </a:pPr>
            <a:r>
              <a:rPr lang="en-US" sz="2400" dirty="0" smtClean="0"/>
              <a:t> </a:t>
            </a:r>
          </a:p>
          <a:p>
            <a:pPr>
              <a:buNone/>
            </a:pPr>
            <a:r>
              <a:rPr lang="en-US" sz="2400" dirty="0" smtClean="0"/>
              <a:t>• Tipping Rain Bucket</a:t>
            </a:r>
          </a:p>
          <a:p>
            <a:pPr>
              <a:buNone/>
            </a:pPr>
            <a:endParaRPr lang="en-US" sz="2400" dirty="0" smtClean="0"/>
          </a:p>
          <a:p>
            <a:pPr>
              <a:buNone/>
            </a:pPr>
            <a:r>
              <a:rPr lang="en-US" sz="2400" dirty="0" smtClean="0"/>
              <a:t>• Mounting Hardware </a:t>
            </a:r>
            <a:endParaRPr lang="en-US" sz="2400" dirty="0"/>
          </a:p>
        </p:txBody>
      </p:sp>
      <p:pic>
        <p:nvPicPr>
          <p:cNvPr id="7" name="Content Placeholder 6"/>
          <p:cNvPicPr>
            <a:picLocks noGrp="1"/>
          </p:cNvPicPr>
          <p:nvPr>
            <p:ph sz="half" idx="1"/>
          </p:nvPr>
        </p:nvPicPr>
        <p:blipFill>
          <a:blip r:embed="rId2"/>
          <a:srcRect l="23888" t="37547" r="52733" b="23266"/>
          <a:stretch>
            <a:fillRect/>
          </a:stretch>
        </p:blipFill>
        <p:spPr bwMode="auto">
          <a:xfrm>
            <a:off x="457200" y="1600200"/>
            <a:ext cx="464819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Cup Anemometer</a:t>
            </a:r>
            <a:endParaRPr lang="en-US" sz="3200" dirty="0"/>
          </a:p>
        </p:txBody>
      </p:sp>
      <p:sp>
        <p:nvSpPr>
          <p:cNvPr id="3" name="Content Placeholder 2"/>
          <p:cNvSpPr>
            <a:spLocks noGrp="1"/>
          </p:cNvSpPr>
          <p:nvPr>
            <p:ph sz="half" idx="1"/>
          </p:nvPr>
        </p:nvSpPr>
        <p:spPr/>
        <p:txBody>
          <a:bodyPr>
            <a:normAutofit/>
          </a:bodyPr>
          <a:lstStyle/>
          <a:p>
            <a:pPr>
              <a:buNone/>
            </a:pPr>
            <a:r>
              <a:rPr lang="en-US" dirty="0" smtClean="0"/>
              <a:t> </a:t>
            </a:r>
          </a:p>
          <a:p>
            <a:r>
              <a:rPr lang="en-US" dirty="0" smtClean="0"/>
              <a:t>The Anemometer measures wind speed by closing a contact as a magnet moves past a switch.  One contact closure a second indicates 1.492 MPH (2.4 km/h).  </a:t>
            </a:r>
          </a:p>
        </p:txBody>
      </p:sp>
      <p:pic>
        <p:nvPicPr>
          <p:cNvPr id="5" name="Content Placeholder 4"/>
          <p:cNvPicPr>
            <a:picLocks noGrp="1"/>
          </p:cNvPicPr>
          <p:nvPr>
            <p:ph sz="half" idx="2"/>
          </p:nvPr>
        </p:nvPicPr>
        <p:blipFill>
          <a:blip r:embed="rId2"/>
          <a:srcRect l="30876" t="18978" r="32292" b="22445"/>
          <a:stretch>
            <a:fillRect/>
          </a:stretch>
        </p:blipFill>
        <p:spPr bwMode="auto">
          <a:xfrm>
            <a:off x="4648200" y="2057616"/>
            <a:ext cx="4038600" cy="3611131"/>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Wind Vane</a:t>
            </a:r>
            <a:endParaRPr lang="en-US" sz="3200" dirty="0"/>
          </a:p>
        </p:txBody>
      </p:sp>
      <p:sp>
        <p:nvSpPr>
          <p:cNvPr id="3" name="Content Placeholder 2"/>
          <p:cNvSpPr>
            <a:spLocks noGrp="1"/>
          </p:cNvSpPr>
          <p:nvPr>
            <p:ph sz="half" idx="1"/>
          </p:nvPr>
        </p:nvSpPr>
        <p:spPr/>
        <p:txBody>
          <a:bodyPr>
            <a:normAutofit fontScale="77500" lnSpcReduction="20000"/>
          </a:bodyPr>
          <a:lstStyle/>
          <a:p>
            <a:r>
              <a:rPr lang="en-US" dirty="0" smtClean="0"/>
              <a:t>The Wind vane has 8 switches, each connected to a different resistor</a:t>
            </a:r>
          </a:p>
          <a:p>
            <a:pPr>
              <a:buNone/>
            </a:pPr>
            <a:endParaRPr lang="en-US" dirty="0" smtClean="0"/>
          </a:p>
          <a:p>
            <a:r>
              <a:rPr lang="en-US" dirty="0" smtClean="0"/>
              <a:t>The Weather Rack measures the resistance value of the resistor </a:t>
            </a:r>
          </a:p>
          <a:p>
            <a:pPr>
              <a:buNone/>
            </a:pPr>
            <a:endParaRPr lang="en-US" dirty="0" smtClean="0"/>
          </a:p>
          <a:p>
            <a:r>
              <a:rPr lang="en-US" dirty="0" smtClean="0"/>
              <a:t>Typically, the Wind Vane will only report a total of 8 directions</a:t>
            </a:r>
          </a:p>
          <a:p>
            <a:pPr>
              <a:buNone/>
            </a:pPr>
            <a:r>
              <a:rPr lang="en-US" dirty="0" smtClean="0"/>
              <a:t> </a:t>
            </a:r>
          </a:p>
          <a:p>
            <a:r>
              <a:rPr lang="en-US" dirty="0" smtClean="0"/>
              <a:t>It is possible to occasionally read 16 directions</a:t>
            </a:r>
            <a:endParaRPr lang="en-US" dirty="0"/>
          </a:p>
        </p:txBody>
      </p:sp>
      <p:sp>
        <p:nvSpPr>
          <p:cNvPr id="4" name="Content Placeholder 3"/>
          <p:cNvSpPr>
            <a:spLocks noGrp="1"/>
          </p:cNvSpPr>
          <p:nvPr>
            <p:ph sz="half" idx="2"/>
          </p:nvPr>
        </p:nvSpPr>
        <p:spPr/>
        <p:txBody>
          <a:bodyPr>
            <a:normAutofit fontScale="77500" lnSpcReduction="20000"/>
          </a:bodyPr>
          <a:lstStyle/>
          <a:p>
            <a:pPr>
              <a:buNone/>
            </a:pPr>
            <a:r>
              <a:rPr lang="en-US" sz="2100" b="1" dirty="0" smtClean="0"/>
              <a:t>Direction (Degrees)      Resistance (Ohms) </a:t>
            </a:r>
          </a:p>
          <a:p>
            <a:endParaRPr lang="en-US" sz="2100" b="1" dirty="0" smtClean="0"/>
          </a:p>
          <a:p>
            <a:pPr>
              <a:buNone/>
            </a:pPr>
            <a:r>
              <a:rPr lang="en-US" sz="2100" b="1" dirty="0" smtClean="0"/>
              <a:t>             0                                      33K            </a:t>
            </a:r>
          </a:p>
          <a:p>
            <a:pPr>
              <a:buNone/>
            </a:pPr>
            <a:r>
              <a:rPr lang="en-US" sz="2100" b="1" dirty="0" smtClean="0"/>
              <a:t>           22.5                                6.57K        </a:t>
            </a:r>
          </a:p>
          <a:p>
            <a:pPr>
              <a:buNone/>
            </a:pPr>
            <a:r>
              <a:rPr lang="en-US" sz="2100" b="1" dirty="0" smtClean="0"/>
              <a:t>           45                                      8.2K    </a:t>
            </a:r>
          </a:p>
          <a:p>
            <a:pPr>
              <a:buNone/>
            </a:pPr>
            <a:r>
              <a:rPr lang="en-US" sz="2100" b="1" dirty="0" smtClean="0"/>
              <a:t>           67.5                                  891           </a:t>
            </a:r>
          </a:p>
          <a:p>
            <a:pPr>
              <a:buNone/>
            </a:pPr>
            <a:r>
              <a:rPr lang="en-US" sz="2100" b="1" dirty="0" smtClean="0"/>
              <a:t>           90                                       1K        </a:t>
            </a:r>
          </a:p>
          <a:p>
            <a:pPr>
              <a:buNone/>
            </a:pPr>
            <a:r>
              <a:rPr lang="en-US" sz="2100" b="1" dirty="0" smtClean="0"/>
              <a:t>         112.5                                 688          </a:t>
            </a:r>
          </a:p>
          <a:p>
            <a:pPr>
              <a:buNone/>
            </a:pPr>
            <a:r>
              <a:rPr lang="en-US" sz="2100" b="1" dirty="0" smtClean="0"/>
              <a:t>         135                                    2.2K  </a:t>
            </a:r>
          </a:p>
          <a:p>
            <a:pPr>
              <a:buNone/>
            </a:pPr>
            <a:r>
              <a:rPr lang="en-US" sz="2100" b="1" dirty="0" smtClean="0"/>
              <a:t>         157.5                                1.41K   </a:t>
            </a:r>
          </a:p>
          <a:p>
            <a:pPr>
              <a:buNone/>
            </a:pPr>
            <a:r>
              <a:rPr lang="en-US" sz="2100" b="1" dirty="0" smtClean="0"/>
              <a:t>         180                                    3.9K  </a:t>
            </a:r>
          </a:p>
          <a:p>
            <a:pPr>
              <a:buNone/>
            </a:pPr>
            <a:r>
              <a:rPr lang="en-US" sz="2100" b="1" dirty="0" smtClean="0"/>
              <a:t>         202.5                                 3.14K    </a:t>
            </a:r>
          </a:p>
          <a:p>
            <a:pPr>
              <a:buNone/>
            </a:pPr>
            <a:r>
              <a:rPr lang="en-US" sz="2100" b="1" dirty="0" smtClean="0"/>
              <a:t>         225                                   16K </a:t>
            </a:r>
          </a:p>
          <a:p>
            <a:pPr>
              <a:buNone/>
            </a:pPr>
            <a:r>
              <a:rPr lang="en-US" sz="2100" b="1" dirty="0" smtClean="0"/>
              <a:t>         247.5                                14.12K</a:t>
            </a:r>
          </a:p>
          <a:p>
            <a:pPr>
              <a:buNone/>
            </a:pPr>
            <a:r>
              <a:rPr lang="en-US" sz="2100" b="1" dirty="0" smtClean="0"/>
              <a:t>         270                                   120K</a:t>
            </a:r>
          </a:p>
          <a:p>
            <a:pPr>
              <a:buNone/>
            </a:pPr>
            <a:r>
              <a:rPr lang="en-US" sz="2100" b="1" dirty="0" smtClean="0"/>
              <a:t>         292.5                                42.12K </a:t>
            </a:r>
          </a:p>
          <a:p>
            <a:pPr>
              <a:buNone/>
            </a:pPr>
            <a:r>
              <a:rPr lang="en-US" sz="2100" b="1" dirty="0" smtClean="0"/>
              <a:t>         315                                   64.9K</a:t>
            </a:r>
          </a:p>
          <a:p>
            <a:pPr>
              <a:buNone/>
            </a:pPr>
            <a:r>
              <a:rPr lang="en-US" sz="2100" b="1" dirty="0" smtClean="0"/>
              <a:t>         337.5                                21.88K </a:t>
            </a:r>
          </a:p>
          <a:p>
            <a:endParaRPr 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Tipping Bucket Rain Gauge</a:t>
            </a:r>
            <a:endParaRPr lang="en-US" sz="3200" dirty="0"/>
          </a:p>
        </p:txBody>
      </p:sp>
      <p:sp>
        <p:nvSpPr>
          <p:cNvPr id="3" name="Content Placeholder 2"/>
          <p:cNvSpPr>
            <a:spLocks noGrp="1"/>
          </p:cNvSpPr>
          <p:nvPr>
            <p:ph sz="half" idx="1"/>
          </p:nvPr>
        </p:nvSpPr>
        <p:spPr>
          <a:xfrm>
            <a:off x="457200" y="1600200"/>
            <a:ext cx="8001000" cy="4525963"/>
          </a:xfrm>
        </p:spPr>
        <p:txBody>
          <a:bodyPr>
            <a:normAutofit/>
          </a:bodyPr>
          <a:lstStyle/>
          <a:p>
            <a:pPr>
              <a:buNone/>
            </a:pPr>
            <a:endParaRPr lang="en-US" dirty="0" smtClean="0"/>
          </a:p>
          <a:p>
            <a:r>
              <a:rPr lang="en-US" dirty="0" smtClean="0"/>
              <a:t>The tipping bucket Rain Gauge used in the Weather Rack, makes one momentary contact closure that can be recorded with a micro computer interrupt input</a:t>
            </a:r>
          </a:p>
          <a:p>
            <a:pPr>
              <a:buNone/>
            </a:pPr>
            <a:r>
              <a:rPr lang="en-US" dirty="0" smtClean="0"/>
              <a:t> </a:t>
            </a:r>
          </a:p>
          <a:p>
            <a:r>
              <a:rPr lang="en-US" dirty="0" smtClean="0"/>
              <a:t>Each contact closure of the standard unit indicates 0.011 inch (0.2794 mm) of rainfall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Atmospheric Pressure Sensor</a:t>
            </a:r>
            <a:endParaRPr lang="en-US" sz="3200" dirty="0"/>
          </a:p>
        </p:txBody>
      </p:sp>
      <p:pic>
        <p:nvPicPr>
          <p:cNvPr id="8194" name="Picture 2" descr="BMP180-High-Precision-Digital-Barometric-Pressure-Sensor-Board-Module-Arduino"/>
          <p:cNvPicPr>
            <a:picLocks noChangeAspect="1" noChangeArrowheads="1"/>
          </p:cNvPicPr>
          <p:nvPr/>
        </p:nvPicPr>
        <p:blipFill>
          <a:blip r:embed="rId2"/>
          <a:srcRect/>
          <a:stretch>
            <a:fillRect/>
          </a:stretch>
        </p:blipFill>
        <p:spPr bwMode="auto">
          <a:xfrm>
            <a:off x="2590800" y="1524000"/>
            <a:ext cx="4191000" cy="381952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Temperature Sensing Principles</a:t>
            </a:r>
            <a:endParaRPr lang="en-US" sz="3200" dirty="0"/>
          </a:p>
        </p:txBody>
      </p:sp>
      <p:sp>
        <p:nvSpPr>
          <p:cNvPr id="6" name="TextBox 5"/>
          <p:cNvSpPr txBox="1"/>
          <p:nvPr/>
        </p:nvSpPr>
        <p:spPr>
          <a:xfrm>
            <a:off x="304800" y="1371600"/>
            <a:ext cx="8610600" cy="4154984"/>
          </a:xfrm>
          <a:prstGeom prst="rect">
            <a:avLst/>
          </a:prstGeom>
          <a:noFill/>
        </p:spPr>
        <p:txBody>
          <a:bodyPr wrap="square" rtlCol="0">
            <a:spAutoFit/>
          </a:bodyPr>
          <a:lstStyle/>
          <a:p>
            <a:r>
              <a:rPr lang="en-US" sz="2400" dirty="0" smtClean="0"/>
              <a:t>Contact Temperature Types of temperature sensor are required to be in physical contact with the object being sensed and use conduction to monitor changes in temperature. They can be used to detect solids, liquids or gases over a wide range of temperatures.</a:t>
            </a:r>
          </a:p>
          <a:p>
            <a:endParaRPr lang="en-US" sz="2400" dirty="0" smtClean="0"/>
          </a:p>
          <a:p>
            <a:r>
              <a:rPr lang="en-US" sz="2400" dirty="0" smtClean="0"/>
              <a:t>Non-contact Temperature Sensor Types of temperature sensor use convection and radiation to monitor changes in temperature. They can be used to detect liquids and gases that emit radiant energy as heat rises and cold settles to the bottom in convection currents or detect the radiant energy being transmitted from an object in the form of infra-red radiation (the sun).</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Fieldbus Foundation</a:t>
            </a:r>
            <a:endParaRPr lang="en-US" dirty="0" smtClean="0"/>
          </a:p>
        </p:txBody>
      </p:sp>
      <p:sp>
        <p:nvSpPr>
          <p:cNvPr id="4" name="Content Placeholder 3"/>
          <p:cNvSpPr>
            <a:spLocks noGrp="1"/>
          </p:cNvSpPr>
          <p:nvPr>
            <p:ph idx="1"/>
          </p:nvPr>
        </p:nvSpPr>
        <p:spPr>
          <a:xfrm>
            <a:off x="457200" y="1219200"/>
            <a:ext cx="8229600" cy="4953000"/>
          </a:xfrm>
        </p:spPr>
        <p:txBody>
          <a:bodyPr>
            <a:normAutofit fontScale="70000" lnSpcReduction="20000"/>
          </a:bodyPr>
          <a:lstStyle/>
          <a:p>
            <a:pPr>
              <a:buNone/>
            </a:pPr>
            <a:r>
              <a:rPr lang="en-US" b="1" dirty="0" smtClean="0"/>
              <a:t> </a:t>
            </a:r>
            <a:endParaRPr lang="en-US" dirty="0" smtClean="0"/>
          </a:p>
          <a:p>
            <a:pPr>
              <a:buNone/>
            </a:pPr>
            <a:r>
              <a:rPr lang="en-US" b="1" dirty="0" smtClean="0"/>
              <a:t>      Trunk or Segment</a:t>
            </a:r>
            <a:endParaRPr lang="en-US" dirty="0" smtClean="0"/>
          </a:p>
          <a:p>
            <a:pPr>
              <a:buNone/>
            </a:pPr>
            <a:r>
              <a:rPr lang="en-US" dirty="0" smtClean="0"/>
              <a:t> </a:t>
            </a:r>
          </a:p>
          <a:p>
            <a:r>
              <a:rPr lang="en-US" dirty="0" smtClean="0"/>
              <a:t>Instruments produce 4-20mA output signal that travels from Field Instrument to Controller. Similarly, 4-20mA control signals travel from controller to the Field Instrument.  Consequently, Hundreds, sometimes thousands, of cables snake their way through cable trays, termination racks, cabinets, enclosures and conduit. </a:t>
            </a:r>
          </a:p>
          <a:p>
            <a:pPr>
              <a:buNone/>
            </a:pPr>
            <a:r>
              <a:rPr lang="en-US" dirty="0" smtClean="0"/>
              <a:t> </a:t>
            </a:r>
          </a:p>
          <a:p>
            <a:r>
              <a:rPr lang="en-US" dirty="0" smtClean="0"/>
              <a:t>The availability of low cost, powerful processors suitable for field instrumentation now opens the way to remove the bulk of these cables and, at the same time, enhance data available from the plant.</a:t>
            </a:r>
          </a:p>
          <a:p>
            <a:pPr>
              <a:buNone/>
            </a:pPr>
            <a:r>
              <a:rPr lang="en-US" dirty="0" smtClean="0"/>
              <a:t> </a:t>
            </a:r>
          </a:p>
        </p:txBody>
      </p:sp>
      <p:pic>
        <p:nvPicPr>
          <p:cNvPr id="5" name="Picture 4"/>
          <p:cNvPicPr/>
          <p:nvPr/>
        </p:nvPicPr>
        <p:blipFill>
          <a:blip r:embed="rId2"/>
          <a:srcRect/>
          <a:stretch>
            <a:fillRect/>
          </a:stretch>
        </p:blipFill>
        <p:spPr bwMode="auto">
          <a:xfrm>
            <a:off x="3352800" y="4876800"/>
            <a:ext cx="2209800" cy="186055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Temperature Sensors</a:t>
            </a:r>
            <a:endParaRPr lang="en-US" sz="3200" dirty="0"/>
          </a:p>
        </p:txBody>
      </p:sp>
      <p:sp>
        <p:nvSpPr>
          <p:cNvPr id="6" name="TextBox 5"/>
          <p:cNvSpPr txBox="1"/>
          <p:nvPr/>
        </p:nvSpPr>
        <p:spPr>
          <a:xfrm>
            <a:off x="304800" y="1371600"/>
            <a:ext cx="8610600" cy="4893647"/>
          </a:xfrm>
          <a:prstGeom prst="rect">
            <a:avLst/>
          </a:prstGeom>
          <a:noFill/>
        </p:spPr>
        <p:txBody>
          <a:bodyPr wrap="square" rtlCol="0">
            <a:spAutoFit/>
          </a:bodyPr>
          <a:lstStyle/>
          <a:p>
            <a:endParaRPr lang="en-US" sz="2400" i="1" dirty="0" smtClean="0"/>
          </a:p>
          <a:p>
            <a:endParaRPr lang="en-US" sz="2400" i="1" dirty="0" smtClean="0"/>
          </a:p>
          <a:p>
            <a:r>
              <a:rPr lang="en-US" sz="2400" i="1" dirty="0" smtClean="0"/>
              <a:t>  </a:t>
            </a:r>
            <a:r>
              <a:rPr lang="en-US" sz="2400" dirty="0" smtClean="0"/>
              <a:t>Thermocouple</a:t>
            </a:r>
          </a:p>
          <a:p>
            <a:endParaRPr lang="en-US" sz="2400" dirty="0" smtClean="0"/>
          </a:p>
          <a:p>
            <a:endParaRPr lang="en-US" sz="2400" dirty="0" smtClean="0"/>
          </a:p>
          <a:p>
            <a:r>
              <a:rPr lang="en-US" sz="2400" dirty="0" smtClean="0"/>
              <a:t>  Bi-Metallic Thermostat</a:t>
            </a:r>
          </a:p>
          <a:p>
            <a:endParaRPr lang="en-US" sz="2400" dirty="0" smtClean="0"/>
          </a:p>
          <a:p>
            <a:endParaRPr lang="en-US" sz="2400" dirty="0" smtClean="0"/>
          </a:p>
          <a:p>
            <a:r>
              <a:rPr lang="en-US" sz="2400" dirty="0" smtClean="0"/>
              <a:t>  Thermisor</a:t>
            </a:r>
          </a:p>
          <a:p>
            <a:endParaRPr lang="en-US" sz="2400" dirty="0" smtClean="0"/>
          </a:p>
          <a:p>
            <a:endParaRPr lang="en-US" sz="2400" dirty="0" smtClean="0"/>
          </a:p>
          <a:p>
            <a:r>
              <a:rPr lang="en-US" sz="2400" dirty="0" smtClean="0"/>
              <a:t>  Thin-Film Resistive Temperature Detectors</a:t>
            </a:r>
          </a:p>
          <a:p>
            <a:endParaRPr lang="en-US" sz="24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Temperature Sensor</a:t>
            </a:r>
            <a:endParaRPr lang="en-US" sz="3200" dirty="0"/>
          </a:p>
        </p:txBody>
      </p:sp>
      <p:pic>
        <p:nvPicPr>
          <p:cNvPr id="7170" name="Picture 2" descr="Image result for Photo of atmospheric temperature Sensor"/>
          <p:cNvPicPr>
            <a:picLocks noChangeAspect="1" noChangeArrowheads="1"/>
          </p:cNvPicPr>
          <p:nvPr/>
        </p:nvPicPr>
        <p:blipFill>
          <a:blip r:embed="rId2"/>
          <a:srcRect/>
          <a:stretch>
            <a:fillRect/>
          </a:stretch>
        </p:blipFill>
        <p:spPr bwMode="auto">
          <a:xfrm>
            <a:off x="5715000" y="2743200"/>
            <a:ext cx="2743200" cy="2428875"/>
          </a:xfrm>
          <a:prstGeom prst="rect">
            <a:avLst/>
          </a:prstGeom>
          <a:noFill/>
        </p:spPr>
      </p:pic>
      <p:pic>
        <p:nvPicPr>
          <p:cNvPr id="7172" name="Picture 4" descr="Image result for Photo of Temperature Sensor"/>
          <p:cNvPicPr>
            <a:picLocks noChangeAspect="1" noChangeArrowheads="1"/>
          </p:cNvPicPr>
          <p:nvPr/>
        </p:nvPicPr>
        <p:blipFill>
          <a:blip r:embed="rId3"/>
          <a:srcRect/>
          <a:stretch>
            <a:fillRect/>
          </a:stretch>
        </p:blipFill>
        <p:spPr bwMode="auto">
          <a:xfrm>
            <a:off x="457200" y="1828800"/>
            <a:ext cx="5257800" cy="394335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Humidity Sensor</a:t>
            </a:r>
            <a:endParaRPr lang="en-US" sz="3200" dirty="0"/>
          </a:p>
        </p:txBody>
      </p:sp>
      <p:sp>
        <p:nvSpPr>
          <p:cNvPr id="6146" name="AutoShape 2" descr="data:image/jpeg;base64,/9j/4AAQSkZJRgABAQAAAQABAAD/2wCEAAkGBwgHBgkIBwgKCgkLDRYPDQwMDRsUFRAWIB0iIiAdHx8kKDQsJCYxJx8fLT0tMTU3Ojo6Iys/RD84QzQ5OjcBCgoKDQwNGg8PGjclHyU3Nzc3Nzc3Nzc3Nzc3Nzc3Nzc3Nzc3Nzc3Nzc3Nzc3Nzc3Nzc3Nzc3Nzc3Nzc3Nzc3N//AABEIAHkAeQMBIgACEQEDEQH/xAAbAAEAAgMBAQAAAAAAAAAAAAAABAUDBgcCAf/EAEIQAAEDAwIDBQIICwkAAAAAAAEAAgMEBRESIQYTMSJBUWFxgcEHFBUykaGxsiQzNDVCYnJzotHxIyZDRFN0ksLw/8QAGQEBAAMBAQAAAAAAAAAAAAAAAAECBAUD/8QAJREAAgEDAgcBAQEAAAAAAAAAAAECAxEhEiIEEzEyM3HhUUEj/9oADAMBAAIRAxEAPwDuKIiAKl4rr57fbRJTO0SPeGB2M42J9yulrHwgPbHZ4nvOGiYZPh2Sr01eSR5V24020ai7iG5u+dWT+x5Cxniy4W2M1j6mSURYy2V5LTk43381rrrxQ8xzOe0uHUBZ6mSAULpKqMPp3AEte3IIztsuhpj+HG5k7p3Zet4yqb5meKXlNjIZphcQPHx6rw/jypuE5tfPiLmAkvhBBcQO85+nzVHbZKR7HighZEwEFwYwNBKjUlVbjWaKamhZUEkF7Ymg+e43VUoY6FnOpuyy7reP6yzt+IiYHU3UC5uXDPmvE9dMXfPO/mqa619BSSsFdBG97m5a50QccDz9qkVtXDS0TaubVy3acYG+42U2irlf9JJdSfBWTmVuJHA5zsuwW2Yz0NPK45L4mOJ8yAuB0l8pZZsRF5LdzkYXb+Gnl1qps90LPsWfiLNJo28FeMpRZbIiLKdEIiIAiIgC1rj+FlRYuVIey6UD6nLZVrXwgROm4fdGwkOMgwR3bFXpd6PHiPFL0cak4TozXNqjWTamyB+NIwcHKva4R1UbmSdhjsZwB3evotaqbTfH3KN3Maadj2Z0yNGWgjOR1JxnK2uqhp3t5EX4nSBuPTP1rdZNvByZOSjHcRqeKGIEUzTp21dPZ0AWCGmo45RIxuZckg6u89dlOEFJTRtFMBqPzyBjPgsUNDbow6YtBqc6mu09D3+9V0RslYnmT1S3fStutto7i+N1ZLJGY2kN0OAyD6g+Cl1MNNUUYgqBmnAb+ljOOm6p+J7VU3P4u6jewOjyHa3YU58DpLTHRvc1rxExri0nGQADhWay8CMtsd3w90VFaqZxMMbe0MOPMJ2znx8l2LhV/MtsTh05bQFwyx2F9C+YzVbH8yMtDWtOBkjfPsXb+DsfJUIachsTW/Rke5eFbsWDXwrvVlm+C+REWU6AREQBERAFrfHxlFhJgYXvEoIaB5FbItf44lMNhll/Ra4F3or0+9HlX8cvRwaXiWqF4ioWRsY10rIyXOyRkgZ+tbfXU0tOXRNOuVoB6gZ7/Toqaq4loIJ9DpQX/qt6ep7lLZWCWjbWRnVG5uR5jOFvXV5ONO2lbfp7ow9zHySvDml+GYOdsD+a+QwVRiE73RGAzlgdzG6sjPZ05z0Gc4UaiubK+oqYI9nU5Af6n+hWb408gYwWGXl5DuhzjcKb4WSqhue0qeKqusomU7qDV23YcA3V5qVFMTZIaibn8x8DHP5LNT8nGcD1WG9XttndEx8b3mQEjScdF7muQjs4uZY4gxtfozv2iB19qf15LJbI7fpW2SovMlQ4V1PUBjmO0HlEYdg4z7QPpXduBA4WWEOzqDBqz45cuGUXFDaiYMbA9uTjc/8AvBdv+D57pbK2R2xdvjw3Kz1vGs3ybOFuqzvG2DaERFkOkEREAREQBUPGhb8gzMf815aD9IV8te46YJLDJGf0nAdcK9PvR51vHL0cbrbHZpjmRhD9Rc54kAc5SWwU0NsbSMLhTMZpDi/fGc9Vr914buklW6WlqYuWejHTOBb9WFbNoqhvDpoJHR/GjE9uQ7s6iSRvjz8FvSy8HGl2rd8PVugoqeWeSieXyTaeY4v1dOi9B1EyfSJGiUy50699fgq/h211dtmqZK2SF4la0DQ8k7E+IHio77JXOvgr2zU4gE4kDS52rTnJ2x19qZt0Jstb3E+70tuqjE66BuWAhmZS3bv6Fey2jFsEbgw0AYB2nZbpB239VE4ltMt4NO6CWJnKDgeZnfOPAeSkC3n5AFsfKwP5PLL2gkDfr3K2bvBTGiO74eaF9jEoFLHR6zjGkAkrsXwdytltL3R40B2G46Y/rlcLoOGPis4kdXh2HA4EOP8Asu3fBppZapYWnPLcBnGOuV4V0+XlGvhXHn4lfBuKIixHUCIiAIiIAqDjUZsknk9v2hX6pOMWudYqjSCcaTt5OCtDuR51fHL0cllJ1u9Vic46d1kmzzHE+KwkrppnCaGs+i85JR2wyvhO2cKborZnwr5uenVfNQzjIXzUG7hw278pcaWeh4rpfwZOzS1g8DGfqK5mZNRHab7XALp/waU0sNFVSStw2Us0b9cav5rw4hrlmvg4NVb2NzREWA7AREQBERAFgqmtezQ9oc1wIIIyCFnWKfoEBq1Vw1bXTcxtM0OHmcfRnCpPkGlMNe2SmZtWSBvZ3Dc5AB8At6ewHOyqI4hJDWZGM1UmB7VN2Rpj+GqXKzU0duHLhY3S9h2HXtBZn2elFbqFPGCfJXtzgDbc/VvlzAP+YXuWnPxjYbpdiyNZgtUYvdZqiaYpIG4bp28CstTboYLLXmGFrcU8hGBvnSVeRxD5Vlbg7QDc+qy1EA+TqsD/AEX/AHSouTZECz0LY7fSgsGWsAOB4bLa7U3Sx49Pequ3xZt1OT10+9XFAMB3sQEtERAEREAREQBY5RkBZF4k7kBgI6+irKWPFLPv/mJPvK0I3Krbf2qOY9fwmb75QEe7RB1vGoA4kYf4gpEsf4RnvXm8A/JuQP8AFj6/tjKkzNInBCAgMYBeZBjc0wz59pZqiLNvqw0dYX4+grww54ge3vFKD/EFKnb+CVA3H9m77EBhtYzaqYg7afeVaUfRyqbCddioneMQ3Perek+aUBnREQBERAEREAXiTuXteXIDERsquxtJtr9QwTUTHfzkcrOT8W79kqHbPyFv7TvvICPewfiAbvkyxdB+uM/Up0rQXZx3qBevxEX7wfYrKTvQFYwf3kd2XDNEN+756mVTcU05GSeW7Ydeijx/np/+394Uiu/IKr9y/wC6VAInD3asdLsRhpGPaVb0+2VUcOfman9XfeKuIOrkXQl9TKiIpICI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HT11 Digital Temperature Humidity Sensor for Arduino BY REES52"/>
          <p:cNvSpPr>
            <a:spLocks noChangeAspect="1" noChangeArrowheads="1"/>
          </p:cNvSpPr>
          <p:nvPr/>
        </p:nvSpPr>
        <p:spPr bwMode="auto">
          <a:xfrm>
            <a:off x="155575" y="-471488"/>
            <a:ext cx="9906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HT11 Digital Temperature Humidity Sensor for Arduino BY REES52"/>
          <p:cNvSpPr>
            <a:spLocks noChangeAspect="1" noChangeArrowheads="1"/>
          </p:cNvSpPr>
          <p:nvPr/>
        </p:nvSpPr>
        <p:spPr bwMode="auto">
          <a:xfrm>
            <a:off x="155575" y="-471488"/>
            <a:ext cx="9906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2" name="Picture 8" descr="http://ecx.images-amazon.com/images/I/612E7bWIuBL._SL1024_.jpg"/>
          <p:cNvPicPr>
            <a:picLocks noChangeAspect="1" noChangeArrowheads="1"/>
          </p:cNvPicPr>
          <p:nvPr/>
        </p:nvPicPr>
        <p:blipFill>
          <a:blip r:embed="rId2"/>
          <a:srcRect/>
          <a:stretch>
            <a:fillRect/>
          </a:stretch>
        </p:blipFill>
        <p:spPr bwMode="auto">
          <a:xfrm>
            <a:off x="762000" y="1524000"/>
            <a:ext cx="6477000" cy="3581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Pollution Sensors </a:t>
            </a:r>
            <a:endParaRPr lang="en-US" sz="3200" dirty="0"/>
          </a:p>
        </p:txBody>
      </p:sp>
      <p:pic>
        <p:nvPicPr>
          <p:cNvPr id="5123" name="Picture 3"/>
          <p:cNvPicPr>
            <a:picLocks noChangeAspect="1" noChangeArrowheads="1"/>
          </p:cNvPicPr>
          <p:nvPr/>
        </p:nvPicPr>
        <p:blipFill>
          <a:blip r:embed="rId2"/>
          <a:srcRect/>
          <a:stretch>
            <a:fillRect/>
          </a:stretch>
        </p:blipFill>
        <p:spPr bwMode="auto">
          <a:xfrm>
            <a:off x="2286000" y="2362200"/>
            <a:ext cx="4495800" cy="245745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Pollution Sensors </a:t>
            </a:r>
            <a:endParaRPr lang="en-US" sz="3200" dirty="0"/>
          </a:p>
        </p:txBody>
      </p:sp>
      <p:sp>
        <p:nvSpPr>
          <p:cNvPr id="4" name="Rectangle 3"/>
          <p:cNvSpPr/>
          <p:nvPr/>
        </p:nvSpPr>
        <p:spPr>
          <a:xfrm>
            <a:off x="838200" y="1828798"/>
            <a:ext cx="7543800" cy="3600986"/>
          </a:xfrm>
          <a:prstGeom prst="rect">
            <a:avLst/>
          </a:prstGeom>
        </p:spPr>
        <p:txBody>
          <a:bodyPr wrap="square">
            <a:spAutoFit/>
          </a:bodyPr>
          <a:lstStyle/>
          <a:p>
            <a:endParaRPr lang="en-US" dirty="0" smtClean="0"/>
          </a:p>
          <a:p>
            <a:r>
              <a:rPr lang="en-US" sz="3200" dirty="0" smtClean="0"/>
              <a:t>Common sensing element is SnO</a:t>
            </a:r>
            <a:r>
              <a:rPr lang="en-US" sz="3200" baseline="-25000" dirty="0" smtClean="0"/>
              <a:t>2</a:t>
            </a:r>
            <a:r>
              <a:rPr lang="en-US" sz="3200" dirty="0" smtClean="0"/>
              <a:t>, which has lower conductivity in clean air. </a:t>
            </a:r>
          </a:p>
          <a:p>
            <a:endParaRPr lang="en-US" sz="3200" dirty="0" smtClean="0"/>
          </a:p>
          <a:p>
            <a:r>
              <a:rPr lang="en-US" sz="3200" dirty="0" smtClean="0"/>
              <a:t>When the target gas exist, The sensor’s conductivity is higher according to the gas concentration.</a:t>
            </a:r>
          </a:p>
          <a:p>
            <a:endParaRPr 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Pollution Sensors </a:t>
            </a:r>
            <a:endParaRPr lang="en-US" sz="3200" dirty="0"/>
          </a:p>
        </p:txBody>
      </p:sp>
      <p:sp>
        <p:nvSpPr>
          <p:cNvPr id="5" name="Rectangle 4"/>
          <p:cNvSpPr/>
          <p:nvPr/>
        </p:nvSpPr>
        <p:spPr>
          <a:xfrm>
            <a:off x="2286000" y="1371600"/>
            <a:ext cx="4572000" cy="5016758"/>
          </a:xfrm>
          <a:prstGeom prst="rect">
            <a:avLst/>
          </a:prstGeom>
        </p:spPr>
        <p:txBody>
          <a:bodyPr wrap="square">
            <a:spAutoFit/>
          </a:bodyPr>
          <a:lstStyle/>
          <a:p>
            <a:r>
              <a:rPr lang="en-US" sz="4000" dirty="0" smtClean="0"/>
              <a:t>H2</a:t>
            </a:r>
          </a:p>
          <a:p>
            <a:r>
              <a:rPr lang="en-US" sz="4000" dirty="0" smtClean="0"/>
              <a:t>LPG</a:t>
            </a:r>
          </a:p>
          <a:p>
            <a:r>
              <a:rPr lang="en-US" sz="4000" dirty="0" smtClean="0"/>
              <a:t>CH4</a:t>
            </a:r>
          </a:p>
          <a:p>
            <a:r>
              <a:rPr lang="en-US" sz="4000" dirty="0" smtClean="0"/>
              <a:t>CO</a:t>
            </a:r>
          </a:p>
          <a:p>
            <a:r>
              <a:rPr lang="en-US" sz="4000" dirty="0" smtClean="0"/>
              <a:t>alcohol</a:t>
            </a:r>
          </a:p>
          <a:p>
            <a:r>
              <a:rPr lang="en-US" sz="4000" dirty="0" smtClean="0"/>
              <a:t>smoke</a:t>
            </a:r>
          </a:p>
          <a:p>
            <a:r>
              <a:rPr lang="en-US" sz="4000" dirty="0" smtClean="0"/>
              <a:t>propane</a:t>
            </a:r>
          </a:p>
          <a:p>
            <a:r>
              <a:rPr lang="en-US" sz="4000" dirty="0" smtClean="0"/>
              <a:t>air</a:t>
            </a:r>
            <a:endParaRPr lang="en-US" sz="4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200" b="1" dirty="0" smtClean="0"/>
              <a:t>Solar Power Controller</a:t>
            </a:r>
            <a:endParaRPr lang="en-US" sz="3200" b="1" dirty="0"/>
          </a:p>
        </p:txBody>
      </p:sp>
      <p:sp>
        <p:nvSpPr>
          <p:cNvPr id="3" name="Content Placeholder 2"/>
          <p:cNvSpPr>
            <a:spLocks noGrp="1"/>
          </p:cNvSpPr>
          <p:nvPr>
            <p:ph sz="half" idx="1"/>
          </p:nvPr>
        </p:nvSpPr>
        <p:spPr/>
        <p:txBody>
          <a:bodyPr>
            <a:normAutofit fontScale="77500" lnSpcReduction="20000"/>
          </a:bodyPr>
          <a:lstStyle/>
          <a:p>
            <a:pPr algn="ctr">
              <a:buNone/>
            </a:pPr>
            <a:r>
              <a:rPr lang="en-US" b="1" dirty="0" smtClean="0"/>
              <a:t>Typical Features </a:t>
            </a:r>
          </a:p>
          <a:p>
            <a:pPr>
              <a:buNone/>
            </a:pPr>
            <a:endParaRPr lang="en-US" dirty="0" smtClean="0"/>
          </a:p>
          <a:p>
            <a:pPr>
              <a:buNone/>
            </a:pPr>
            <a:r>
              <a:rPr lang="en-US" dirty="0" smtClean="0"/>
              <a:t> • 6V Solar Cells</a:t>
            </a:r>
          </a:p>
          <a:p>
            <a:pPr>
              <a:buNone/>
            </a:pPr>
            <a:r>
              <a:rPr lang="en-US" dirty="0" smtClean="0"/>
              <a:t> • 3.7V </a:t>
            </a:r>
            <a:r>
              <a:rPr lang="en-US" dirty="0" err="1" smtClean="0"/>
              <a:t>LiPo</a:t>
            </a:r>
            <a:r>
              <a:rPr lang="en-US" dirty="0" smtClean="0"/>
              <a:t> Cells for batteries </a:t>
            </a:r>
          </a:p>
          <a:p>
            <a:pPr>
              <a:buNone/>
            </a:pPr>
            <a:r>
              <a:rPr lang="en-US" dirty="0" smtClean="0"/>
              <a:t> • </a:t>
            </a:r>
            <a:r>
              <a:rPr lang="en-US" dirty="0" err="1" smtClean="0"/>
              <a:t>LiPo</a:t>
            </a:r>
            <a:r>
              <a:rPr lang="en-US" dirty="0" smtClean="0"/>
              <a:t> to 5V voltage boost built in</a:t>
            </a:r>
          </a:p>
          <a:p>
            <a:pPr>
              <a:buNone/>
            </a:pPr>
            <a:r>
              <a:rPr lang="en-US" dirty="0" smtClean="0"/>
              <a:t> • Built-in current/voltage measurement </a:t>
            </a:r>
          </a:p>
          <a:p>
            <a:pPr>
              <a:buNone/>
            </a:pPr>
            <a:r>
              <a:rPr lang="en-US" dirty="0" smtClean="0"/>
              <a:t> • Built-in ADC for Solar Tracking</a:t>
            </a:r>
          </a:p>
          <a:p>
            <a:pPr>
              <a:buNone/>
            </a:pPr>
            <a:r>
              <a:rPr lang="en-US" dirty="0" smtClean="0"/>
              <a:t> • Built-in Interface for Servo motor or Stepper motor </a:t>
            </a:r>
          </a:p>
          <a:p>
            <a:pPr>
              <a:buNone/>
            </a:pPr>
            <a:r>
              <a:rPr lang="en-US" dirty="0" smtClean="0"/>
              <a:t>•  Approximates an MPPT (Maximum Power Point Tracking) charging system  </a:t>
            </a:r>
          </a:p>
          <a:p>
            <a:pPr>
              <a:buNone/>
            </a:pPr>
            <a:r>
              <a:rPr lang="en-US" dirty="0" smtClean="0"/>
              <a:t> </a:t>
            </a:r>
            <a:endParaRPr lang="en-US" dirty="0"/>
          </a:p>
        </p:txBody>
      </p:sp>
      <p:sp>
        <p:nvSpPr>
          <p:cNvPr id="4" name="Content Placeholder 3"/>
          <p:cNvSpPr>
            <a:spLocks noGrp="1"/>
          </p:cNvSpPr>
          <p:nvPr>
            <p:ph sz="half" idx="2"/>
          </p:nvPr>
        </p:nvSpPr>
        <p:spPr/>
        <p:txBody>
          <a:bodyPr>
            <a:normAutofit fontScale="77500" lnSpcReduction="20000"/>
          </a:bodyPr>
          <a:lstStyle/>
          <a:p>
            <a:pPr>
              <a:buNone/>
            </a:pPr>
            <a:r>
              <a:rPr lang="en-US" dirty="0" smtClean="0"/>
              <a:t>             Typical Solar Controller</a:t>
            </a:r>
          </a:p>
          <a:p>
            <a:pPr>
              <a:buNone/>
            </a:pPr>
            <a:endParaRPr lang="en-US" dirty="0" smtClean="0"/>
          </a:p>
          <a:p>
            <a:pPr>
              <a:buNone/>
            </a:pPr>
            <a:endParaRPr lang="en-US" dirty="0"/>
          </a:p>
        </p:txBody>
      </p:sp>
      <p:pic>
        <p:nvPicPr>
          <p:cNvPr id="5" name="Picture 4"/>
          <p:cNvPicPr/>
          <p:nvPr/>
        </p:nvPicPr>
        <p:blipFill>
          <a:blip r:embed="rId2"/>
          <a:srcRect l="20889" t="37956" r="52925" b="25182"/>
          <a:stretch>
            <a:fillRect/>
          </a:stretch>
        </p:blipFill>
        <p:spPr bwMode="auto">
          <a:xfrm>
            <a:off x="5410200" y="2286000"/>
            <a:ext cx="3124200" cy="32004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Software</a:t>
            </a:r>
            <a:endParaRPr lang="en-US" sz="3200" dirty="0"/>
          </a:p>
        </p:txBody>
      </p:sp>
      <p:pic>
        <p:nvPicPr>
          <p:cNvPr id="1026" name="Picture 2"/>
          <p:cNvPicPr>
            <a:picLocks noChangeAspect="1" noChangeArrowheads="1"/>
          </p:cNvPicPr>
          <p:nvPr/>
        </p:nvPicPr>
        <p:blipFill>
          <a:blip r:embed="rId2"/>
          <a:srcRect/>
          <a:stretch>
            <a:fillRect/>
          </a:stretch>
        </p:blipFill>
        <p:spPr bwMode="auto">
          <a:xfrm>
            <a:off x="609600" y="1295400"/>
            <a:ext cx="7924800" cy="46482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ADCP</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a:buNone/>
            </a:pPr>
            <a:r>
              <a:rPr lang="en-US" dirty="0" smtClean="0"/>
              <a:t>     An Acoustic Doppler Current Profiler, or Acoustic Doppler Profiler, is often referred to with the acronym ADCP. Scientists use the instrument to measure how fast water is moving across an entire water column.</a:t>
            </a:r>
          </a:p>
          <a:p>
            <a:pPr>
              <a:buNone/>
            </a:pPr>
            <a:r>
              <a:rPr lang="en-US" dirty="0" smtClean="0"/>
              <a:t> </a:t>
            </a:r>
          </a:p>
          <a:p>
            <a:pPr>
              <a:buNone/>
            </a:pPr>
            <a:r>
              <a:rPr lang="en-US" dirty="0" smtClean="0"/>
              <a:t>    ADCP can be mounted horizontally on bridge pilings in rivers and canals to measure the current profile from shore to shore.</a:t>
            </a:r>
            <a:br>
              <a:rPr lang="en-US" dirty="0" smtClean="0"/>
            </a:b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Doppler effect</a:t>
            </a:r>
            <a:endParaRPr lang="en-US" dirty="0"/>
          </a:p>
        </p:txBody>
      </p:sp>
      <p:pic>
        <p:nvPicPr>
          <p:cNvPr id="71682" name="Picture 2" descr="Sontek figure"/>
          <p:cNvPicPr>
            <a:picLocks noChangeAspect="1" noChangeArrowheads="1"/>
          </p:cNvPicPr>
          <p:nvPr/>
        </p:nvPicPr>
        <p:blipFill>
          <a:blip r:embed="rId2"/>
          <a:srcRect/>
          <a:stretch>
            <a:fillRect/>
          </a:stretch>
        </p:blipFill>
        <p:spPr bwMode="auto">
          <a:xfrm>
            <a:off x="457200" y="1828800"/>
            <a:ext cx="8305800" cy="4419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Fieldbus Foundation</a:t>
            </a:r>
            <a:endParaRPr lang="en-US" dirty="0" smtClean="0"/>
          </a:p>
        </p:txBody>
      </p:sp>
      <p:sp>
        <p:nvSpPr>
          <p:cNvPr id="4" name="Content Placeholder 3"/>
          <p:cNvSpPr>
            <a:spLocks noGrp="1"/>
          </p:cNvSpPr>
          <p:nvPr>
            <p:ph idx="1"/>
          </p:nvPr>
        </p:nvSpPr>
        <p:spPr>
          <a:xfrm>
            <a:off x="457200" y="1219200"/>
            <a:ext cx="8229600" cy="4953000"/>
          </a:xfrm>
        </p:spPr>
        <p:txBody>
          <a:bodyPr>
            <a:normAutofit/>
          </a:bodyPr>
          <a:lstStyle/>
          <a:p>
            <a:pPr>
              <a:buNone/>
            </a:pPr>
            <a:r>
              <a:rPr lang="en-US" b="1" dirty="0" smtClean="0"/>
              <a:t> </a:t>
            </a:r>
            <a:endParaRPr lang="en-US" dirty="0" smtClean="0"/>
          </a:p>
          <a:p>
            <a:pPr>
              <a:buNone/>
            </a:pPr>
            <a:r>
              <a:rPr lang="en-US" sz="2400" dirty="0" smtClean="0"/>
              <a:t>    Instead of running individual cables, </a:t>
            </a:r>
            <a:r>
              <a:rPr lang="en-US" sz="2400" dirty="0" err="1" smtClean="0"/>
              <a:t>fieldbus</a:t>
            </a:r>
            <a:r>
              <a:rPr lang="en-US" sz="2400" dirty="0" smtClean="0"/>
              <a:t> allows multiple instruments to use a single cable, called a “trunk” or a “segment,” (Fig. 6); each instrument connects to the cable as a “drop.” Instruments, of course, must have a </a:t>
            </a:r>
            <a:r>
              <a:rPr lang="en-US" sz="2400" dirty="0" err="1" smtClean="0"/>
              <a:t>fieldbus</a:t>
            </a:r>
            <a:r>
              <a:rPr lang="en-US" sz="2400" dirty="0" smtClean="0"/>
              <a:t> interface to connect to the segment, and some sort of software running to provide the </a:t>
            </a:r>
            <a:r>
              <a:rPr lang="en-US" sz="2400" dirty="0" err="1" smtClean="0"/>
              <a:t>fieldbus</a:t>
            </a:r>
            <a:r>
              <a:rPr lang="en-US" sz="2400" dirty="0" smtClean="0"/>
              <a:t> communications.</a:t>
            </a:r>
          </a:p>
          <a:p>
            <a:pPr>
              <a:buNone/>
            </a:pPr>
            <a:endParaRPr lang="en-US" dirty="0" smtClean="0"/>
          </a:p>
          <a:p>
            <a:pPr>
              <a:buNone/>
            </a:pPr>
            <a:endParaRPr lang="en-US" dirty="0"/>
          </a:p>
        </p:txBody>
      </p:sp>
      <p:pic>
        <p:nvPicPr>
          <p:cNvPr id="5" name="Picture 4"/>
          <p:cNvPicPr/>
          <p:nvPr/>
        </p:nvPicPr>
        <p:blipFill>
          <a:blip r:embed="rId2"/>
          <a:srcRect/>
          <a:stretch>
            <a:fillRect/>
          </a:stretch>
        </p:blipFill>
        <p:spPr bwMode="auto">
          <a:xfrm>
            <a:off x="3200400" y="4495800"/>
            <a:ext cx="2362200" cy="18288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operation</a:t>
            </a:r>
            <a:endParaRPr lang="en-US" dirty="0"/>
          </a:p>
        </p:txBody>
      </p:sp>
      <p:sp>
        <p:nvSpPr>
          <p:cNvPr id="3" name="Content Placeholder 2"/>
          <p:cNvSpPr>
            <a:spLocks noGrp="1"/>
          </p:cNvSpPr>
          <p:nvPr>
            <p:ph idx="1"/>
          </p:nvPr>
        </p:nvSpPr>
        <p:spPr>
          <a:xfrm>
            <a:off x="457200" y="1447800"/>
            <a:ext cx="8229600" cy="5029200"/>
          </a:xfrm>
        </p:spPr>
        <p:txBody>
          <a:bodyPr>
            <a:normAutofit fontScale="62500" lnSpcReduction="20000"/>
          </a:bodyPr>
          <a:lstStyle/>
          <a:p>
            <a:pPr>
              <a:buNone/>
            </a:pPr>
            <a:r>
              <a:rPr lang="en-US" dirty="0" smtClean="0"/>
              <a:t>      The ADCP works by transmitting "pings" of sound at a constant frequency into the water. As the sound waves travel, they ricochet off particles suspended in the moving water, and reflect back to the instrument. </a:t>
            </a:r>
          </a:p>
          <a:p>
            <a:pPr>
              <a:buNone/>
            </a:pPr>
            <a:endParaRPr lang="en-US" dirty="0" smtClean="0"/>
          </a:p>
          <a:p>
            <a:pPr>
              <a:buNone/>
            </a:pPr>
            <a:r>
              <a:rPr lang="en-US" dirty="0" smtClean="0"/>
              <a:t>      Due to the Doppler effect, sound waves bounced back from a particle moving away from the profiler have a slightly lowered frequency when they return. Particles moving toward the instrument send back higher frequency waves. The difference in frequency between the waves the profiler sends out and the waves it receives is called the Doppler shift. The instrument uses this shift to calculate how fast the particle and the water around it are moving.</a:t>
            </a:r>
          </a:p>
          <a:p>
            <a:pPr>
              <a:buNone/>
            </a:pPr>
            <a:r>
              <a:rPr lang="en-US" dirty="0" smtClean="0"/>
              <a:t/>
            </a:r>
            <a:br>
              <a:rPr lang="en-US" dirty="0" smtClean="0"/>
            </a:br>
            <a:r>
              <a:rPr lang="en-US" dirty="0" smtClean="0"/>
              <a:t/>
            </a:r>
            <a:br>
              <a:rPr lang="en-US" dirty="0" smtClean="0"/>
            </a:br>
            <a:r>
              <a:rPr lang="en-US" dirty="0" smtClean="0"/>
              <a:t>Sound waves that hit particles far from the profiler take longer to come back than waves that strike close by. By measuring the time it takes for the waves to bounce back and the Doppler shift, the profiler can measure current speed at many different depths with each series of pings.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ADCP</a:t>
            </a:r>
            <a:endParaRPr lang="en-US" dirty="0"/>
          </a:p>
        </p:txBody>
      </p:sp>
      <p:sp>
        <p:nvSpPr>
          <p:cNvPr id="3" name="Content Placeholder 2"/>
          <p:cNvSpPr>
            <a:spLocks noGrp="1"/>
          </p:cNvSpPr>
          <p:nvPr>
            <p:ph idx="1"/>
          </p:nvPr>
        </p:nvSpPr>
        <p:spPr>
          <a:xfrm>
            <a:off x="457200" y="1447800"/>
            <a:ext cx="8229600" cy="5029200"/>
          </a:xfrm>
        </p:spPr>
        <p:txBody>
          <a:bodyPr>
            <a:normAutofit fontScale="62500" lnSpcReduction="20000"/>
          </a:bodyPr>
          <a:lstStyle/>
          <a:p>
            <a:pPr>
              <a:buNone/>
            </a:pPr>
            <a:r>
              <a:rPr lang="en-US" dirty="0" smtClean="0"/>
              <a:t>      The ADCP works by transmitting "pings" of sound at a constant frequency into the water. As the sound waves travel, they ricochet off particles suspended in the moving water, and reflect back to the instrument. </a:t>
            </a:r>
          </a:p>
          <a:p>
            <a:pPr>
              <a:buNone/>
            </a:pPr>
            <a:endParaRPr lang="en-US" dirty="0" smtClean="0"/>
          </a:p>
          <a:p>
            <a:pPr>
              <a:buNone/>
            </a:pPr>
            <a:r>
              <a:rPr lang="en-US" dirty="0" smtClean="0"/>
              <a:t>      Due to the Doppler effect, sound waves bounced back from a particle moving away from the profiler have a slightly lowered frequency when they return. Particles moving toward the instrument send back higher frequency waves. The difference in frequency between the waves the profiler sends out and the waves it receives is called the Doppler shift. The instrument uses this shift to calculate how fast the particle and the water around it are moving.</a:t>
            </a:r>
          </a:p>
          <a:p>
            <a:pPr>
              <a:buNone/>
            </a:pPr>
            <a:r>
              <a:rPr lang="en-US" dirty="0" smtClean="0"/>
              <a:t/>
            </a:r>
            <a:br>
              <a:rPr lang="en-US" dirty="0" smtClean="0"/>
            </a:br>
            <a:r>
              <a:rPr lang="en-US" dirty="0" smtClean="0"/>
              <a:t/>
            </a:r>
            <a:br>
              <a:rPr lang="en-US" dirty="0" smtClean="0"/>
            </a:br>
            <a:r>
              <a:rPr lang="en-US" dirty="0" smtClean="0"/>
              <a:t>Sound waves that hit particles far from the profiler take longer to come back than waves that strike close by. By measuring the time it takes for the waves to bounce back and the Doppler shift, the profiler can measure current speed at many different depths with each series of pings.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ADCP in shallow water application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Should be able to measure near boundary surface or bottom accurately (side lobe interference)</a:t>
            </a:r>
          </a:p>
          <a:p>
            <a:endParaRPr lang="en-US" dirty="0" smtClean="0"/>
          </a:p>
          <a:p>
            <a:r>
              <a:rPr lang="en-US" dirty="0" smtClean="0"/>
              <a:t>Compass/2-axis tilt sensor</a:t>
            </a:r>
          </a:p>
          <a:p>
            <a:endParaRPr lang="en-US" dirty="0" smtClean="0"/>
          </a:p>
          <a:p>
            <a:r>
              <a:rPr lang="en-US" dirty="0" smtClean="0"/>
              <a:t>Typical frequency: 1 MHz</a:t>
            </a:r>
          </a:p>
          <a:p>
            <a:pPr>
              <a:buNone/>
            </a:pPr>
            <a:endParaRPr lang="en-US" dirty="0" smtClean="0"/>
          </a:p>
          <a:p>
            <a:r>
              <a:rPr lang="en-US" dirty="0" smtClean="0"/>
              <a:t>Profiling range: 0.5 – 25 m</a:t>
            </a:r>
          </a:p>
          <a:p>
            <a:endParaRPr lang="en-US" dirty="0" smtClean="0"/>
          </a:p>
          <a:p>
            <a:r>
              <a:rPr lang="en-US" dirty="0" smtClean="0"/>
              <a:t>Minimum  Cell size:  0.25 m</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dirty="0" smtClean="0"/>
              <a:t>beams</a:t>
            </a:r>
            <a:endParaRPr lang="en-US" dirty="0"/>
          </a:p>
        </p:txBody>
      </p:sp>
      <p:pic>
        <p:nvPicPr>
          <p:cNvPr id="73730" name="Picture 2"/>
          <p:cNvPicPr>
            <a:picLocks noChangeAspect="1" noChangeArrowheads="1"/>
          </p:cNvPicPr>
          <p:nvPr/>
        </p:nvPicPr>
        <p:blipFill>
          <a:blip r:embed="rId2"/>
          <a:srcRect/>
          <a:stretch>
            <a:fillRect/>
          </a:stretch>
        </p:blipFill>
        <p:spPr bwMode="auto">
          <a:xfrm>
            <a:off x="1066800" y="2895599"/>
            <a:ext cx="3505200" cy="3200401"/>
          </a:xfrm>
          <a:prstGeom prst="rect">
            <a:avLst/>
          </a:prstGeom>
          <a:noFill/>
          <a:ln w="9525">
            <a:noFill/>
            <a:miter lim="800000"/>
            <a:headEnd/>
            <a:tailEnd/>
          </a:ln>
          <a:effectLst/>
        </p:spPr>
      </p:pic>
      <p:pic>
        <p:nvPicPr>
          <p:cNvPr id="73731" name="Picture 3"/>
          <p:cNvPicPr>
            <a:picLocks noChangeAspect="1" noChangeArrowheads="1"/>
          </p:cNvPicPr>
          <p:nvPr/>
        </p:nvPicPr>
        <p:blipFill>
          <a:blip r:embed="rId3"/>
          <a:srcRect/>
          <a:stretch>
            <a:fillRect/>
          </a:stretch>
        </p:blipFill>
        <p:spPr bwMode="auto">
          <a:xfrm>
            <a:off x="5410200" y="2895600"/>
            <a:ext cx="3048000" cy="3200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IEC 60870-5</a:t>
            </a:r>
            <a:endParaRPr lang="en-US" dirty="0" smtClean="0"/>
          </a:p>
        </p:txBody>
      </p:sp>
      <p:sp>
        <p:nvSpPr>
          <p:cNvPr id="4" name="Content Placeholder 3"/>
          <p:cNvSpPr>
            <a:spLocks noGrp="1"/>
          </p:cNvSpPr>
          <p:nvPr>
            <p:ph idx="1"/>
          </p:nvPr>
        </p:nvSpPr>
        <p:spPr>
          <a:xfrm>
            <a:off x="457200" y="1219200"/>
            <a:ext cx="8229600" cy="4953000"/>
          </a:xfrm>
        </p:spPr>
        <p:txBody>
          <a:bodyPr>
            <a:normAutofit fontScale="92500" lnSpcReduction="20000"/>
          </a:bodyPr>
          <a:lstStyle/>
          <a:p>
            <a:pPr>
              <a:buNone/>
            </a:pPr>
            <a:r>
              <a:rPr lang="en-US" b="1" dirty="0" smtClean="0"/>
              <a:t> </a:t>
            </a:r>
            <a:endParaRPr lang="en-US" dirty="0" smtClean="0"/>
          </a:p>
          <a:p>
            <a:r>
              <a:rPr lang="en-US" sz="2400" dirty="0" smtClean="0"/>
              <a:t>The </a:t>
            </a:r>
            <a:r>
              <a:rPr lang="en-US" sz="2400" u="sng" dirty="0" smtClean="0">
                <a:hlinkClick r:id="rId2" tooltip="IEC TC 57"/>
              </a:rPr>
              <a:t>IEC Technical Committee 57</a:t>
            </a:r>
            <a:r>
              <a:rPr lang="en-US" sz="2400" dirty="0" smtClean="0"/>
              <a:t> (Working Group 03) have developed a </a:t>
            </a:r>
            <a:r>
              <a:rPr lang="en-US" sz="2400" u="sng" dirty="0" smtClean="0">
                <a:hlinkClick r:id="rId3" tooltip="Communications protocol"/>
              </a:rPr>
              <a:t>protocol</a:t>
            </a:r>
            <a:r>
              <a:rPr lang="en-US" sz="2400" dirty="0" smtClean="0"/>
              <a:t> standard for </a:t>
            </a:r>
            <a:r>
              <a:rPr lang="en-US" sz="2400" dirty="0" err="1" smtClean="0"/>
              <a:t>telecontrol</a:t>
            </a:r>
            <a:r>
              <a:rPr lang="en-US" sz="2400" dirty="0" smtClean="0"/>
              <a:t>, </a:t>
            </a:r>
            <a:r>
              <a:rPr lang="en-US" sz="2400" dirty="0" err="1" smtClean="0"/>
              <a:t>teleprotection</a:t>
            </a:r>
            <a:r>
              <a:rPr lang="en-US" sz="2400" dirty="0" smtClean="0"/>
              <a:t>, and associated telecommunications for </a:t>
            </a:r>
            <a:r>
              <a:rPr lang="en-US" sz="2400" u="sng" dirty="0" smtClean="0">
                <a:hlinkClick r:id="rId4" tooltip="Electric power"/>
              </a:rPr>
              <a:t>electric power</a:t>
            </a:r>
            <a:r>
              <a:rPr lang="en-US" sz="2400" dirty="0" smtClean="0"/>
              <a:t> systems. The result of this work is IEC 60870-5. Five documents specify the base IEC 60870-5:</a:t>
            </a:r>
          </a:p>
          <a:p>
            <a:pPr>
              <a:buNone/>
            </a:pPr>
            <a:endParaRPr lang="en-US" sz="2400" dirty="0" smtClean="0"/>
          </a:p>
          <a:p>
            <a:r>
              <a:rPr lang="en-US" sz="2400" dirty="0" smtClean="0"/>
              <a:t>IEC 60870-5-1 Transmission Frame Formats                                                                                         IEC 60870-5-2 Data Link Transmission Services                                                                                                    IEC 60870-5-3 General Structure of Application Data                                                                         IEC 60870-5-4 Definition and Coding of Information Elements                                                             IEC 60870-5-5 Basic Application Functions                                                                                                     IEC 60870-5-6 Guidelines for conformance testing for the IEC 60870-5 companion standards  IEC TS 60870-5-7 Security extensions to IEC 60870-5-101 and IEC 60870-5-104 protocols </a:t>
            </a:r>
          </a:p>
          <a:p>
            <a:pPr>
              <a:buNone/>
            </a:pPr>
            <a:r>
              <a:rPr lang="en-US" sz="2400" i="1" dirty="0" smtClean="0"/>
              <a:t> </a:t>
            </a:r>
            <a:endParaRPr lang="en-US" sz="2400" dirty="0" smtClean="0"/>
          </a:p>
          <a:p>
            <a:pPr>
              <a:buNone/>
            </a:pPr>
            <a:endParaRPr lang="en-US"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Distributed Network Protocol</a:t>
            </a:r>
            <a:r>
              <a:rPr lang="en-US" dirty="0" smtClean="0"/>
              <a:t/>
            </a:r>
            <a:br>
              <a:rPr lang="en-US" dirty="0" smtClean="0"/>
            </a:br>
            <a:r>
              <a:rPr lang="en-US" b="1" dirty="0" smtClean="0"/>
              <a:t> </a:t>
            </a:r>
            <a:endParaRPr lang="en-US" dirty="0" smtClean="0"/>
          </a:p>
        </p:txBody>
      </p:sp>
      <p:sp>
        <p:nvSpPr>
          <p:cNvPr id="4" name="Content Placeholder 3"/>
          <p:cNvSpPr>
            <a:spLocks noGrp="1"/>
          </p:cNvSpPr>
          <p:nvPr>
            <p:ph idx="1"/>
          </p:nvPr>
        </p:nvSpPr>
        <p:spPr>
          <a:xfrm>
            <a:off x="457200" y="1219200"/>
            <a:ext cx="8229600" cy="4953000"/>
          </a:xfrm>
        </p:spPr>
        <p:txBody>
          <a:bodyPr>
            <a:normAutofit fontScale="70000" lnSpcReduction="20000"/>
          </a:bodyPr>
          <a:lstStyle/>
          <a:p>
            <a:pPr>
              <a:buNone/>
            </a:pPr>
            <a:r>
              <a:rPr lang="en-US" b="1" dirty="0" smtClean="0"/>
              <a:t> </a:t>
            </a:r>
            <a:endParaRPr lang="en-US" dirty="0" smtClean="0"/>
          </a:p>
          <a:p>
            <a:r>
              <a:rPr lang="en-US" sz="2400" dirty="0" smtClean="0"/>
              <a:t>The development of DNP3 was a comprehensive American effort to achieve open, standards-based Interoperability between substation computers, RTUs, IEDs (Intelligent Electronic Devices) and master stations (except inter-master station communications) for the electric utility industry. Also important was the time frame; the need for a solution to meet today's requirements. Since the inception of DNP, the protocol has also become widely utilized in adjacent industries such as water / waste water, transportation and the oil and gas industry. </a:t>
            </a:r>
          </a:p>
          <a:p>
            <a:pPr>
              <a:buNone/>
            </a:pPr>
            <a:endParaRPr lang="en-US" sz="2400" dirty="0" smtClean="0"/>
          </a:p>
          <a:p>
            <a:r>
              <a:rPr lang="en-US" sz="2400" dirty="0" smtClean="0"/>
              <a:t>DNP3 is based on the same standards of the International </a:t>
            </a:r>
            <a:r>
              <a:rPr lang="en-US" sz="2400" dirty="0" err="1" smtClean="0"/>
              <a:t>Electrotechnical</a:t>
            </a:r>
            <a:r>
              <a:rPr lang="en-US" sz="2400" dirty="0" smtClean="0"/>
              <a:t> Commission (IEC) Technical Committee 57, Working Group 03 who have been working on an OSI 3 layer "Enhanced Performance Architecture" (EPA) protocol standard for </a:t>
            </a:r>
            <a:r>
              <a:rPr lang="en-US" sz="2400" dirty="0" err="1" smtClean="0"/>
              <a:t>telecontrol</a:t>
            </a:r>
            <a:r>
              <a:rPr lang="en-US" sz="2400" dirty="0" smtClean="0"/>
              <a:t> applications. </a:t>
            </a:r>
          </a:p>
          <a:p>
            <a:endParaRPr lang="en-US" sz="2400" dirty="0" smtClean="0"/>
          </a:p>
          <a:p>
            <a:r>
              <a:rPr lang="en-US" sz="2400" dirty="0" smtClean="0"/>
              <a:t>DNP3 is an open and public protocol. In order to ensure interoperability, longevity and upgradeability of the protocol, the DNP3 Users Group has taken ownership of the protocol and assumes responsibility for its evolution. The DNP3 Users Group Technical Committee evaluates suggested modifications or additions to the protocol and then amends the protocol description as directed by the Users Group members. </a:t>
            </a:r>
          </a:p>
          <a:p>
            <a:pPr>
              <a:buNone/>
            </a:pPr>
            <a:endParaRPr lang="en-US" dirty="0" smtClean="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3035</TotalTime>
  <Words>3059</Words>
  <Application>Microsoft Office PowerPoint</Application>
  <PresentationFormat>On-screen Show (4:3)</PresentationFormat>
  <Paragraphs>467</Paragraphs>
  <Slides>73</Slides>
  <Notes>5</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SCADA TRAINING </vt:lpstr>
      <vt:lpstr>Field Equipment Standards</vt:lpstr>
      <vt:lpstr>IEE – 488 GPIB - General Purpose Interface Bus </vt:lpstr>
      <vt:lpstr>IEE – 488 GPIB - General Purpose Interface Bus </vt:lpstr>
      <vt:lpstr>IEC 61158 - Fieldbus</vt:lpstr>
      <vt:lpstr>Fieldbus Foundation</vt:lpstr>
      <vt:lpstr>Fieldbus Foundation</vt:lpstr>
      <vt:lpstr>IEC 60870-5</vt:lpstr>
      <vt:lpstr> Distributed Network Protocol  </vt:lpstr>
      <vt:lpstr>  Electromagnetic Compatibility EMC    </vt:lpstr>
      <vt:lpstr>  Standards for Enclosures   </vt:lpstr>
      <vt:lpstr>  Standards for Enclosures   </vt:lpstr>
      <vt:lpstr>  Standards for Enclosures   </vt:lpstr>
      <vt:lpstr>  Standards for Enclosures   </vt:lpstr>
      <vt:lpstr>   Signal Cable Standards – Cat 5 &amp; Cat 6   </vt:lpstr>
      <vt:lpstr>   Signal Cable Standards – Cat 5 &amp; Cat 6   </vt:lpstr>
      <vt:lpstr>   Signal Cable Standards – Cat 5 &amp; Cat 6   </vt:lpstr>
      <vt:lpstr> Applications of Cat 5/6 cables  </vt:lpstr>
      <vt:lpstr> Applications of Cat 5/6 cables  </vt:lpstr>
      <vt:lpstr>Some desirable features of field equipments</vt:lpstr>
      <vt:lpstr>Some desirable features of field equipments</vt:lpstr>
      <vt:lpstr>Reservoir/Canal Automation related field equipments</vt:lpstr>
      <vt:lpstr>Gate Control</vt:lpstr>
      <vt:lpstr> Gate Control</vt:lpstr>
      <vt:lpstr> GATE CONTROL  </vt:lpstr>
      <vt:lpstr> GATE CONTROL  </vt:lpstr>
      <vt:lpstr>Feed-Back Control System</vt:lpstr>
      <vt:lpstr>PID Control System</vt:lpstr>
      <vt:lpstr>ON/OFF Control </vt:lpstr>
      <vt:lpstr>Digital Control </vt:lpstr>
      <vt:lpstr>Logic Control </vt:lpstr>
      <vt:lpstr>Gate Position Sensing</vt:lpstr>
      <vt:lpstr>Modern Sensors</vt:lpstr>
      <vt:lpstr>MEMS Motor</vt:lpstr>
      <vt:lpstr>MEMS Accelerometer</vt:lpstr>
      <vt:lpstr>Sensor Communication</vt:lpstr>
      <vt:lpstr>SDI - 12</vt:lpstr>
      <vt:lpstr>SPI </vt:lpstr>
      <vt:lpstr>I²C Protocol</vt:lpstr>
      <vt:lpstr>1 - Wire Protocol</vt:lpstr>
      <vt:lpstr>Absolute and Incremental Encoder</vt:lpstr>
      <vt:lpstr>Incremental Encoder</vt:lpstr>
      <vt:lpstr>Optical Encoder</vt:lpstr>
      <vt:lpstr>Water Level </vt:lpstr>
      <vt:lpstr>Pulse Radar</vt:lpstr>
      <vt:lpstr>Ultrasonic</vt:lpstr>
      <vt:lpstr>Pressure-based sensing</vt:lpstr>
      <vt:lpstr>Data Logger</vt:lpstr>
      <vt:lpstr>Data Logger</vt:lpstr>
      <vt:lpstr>Modern Data Logger</vt:lpstr>
      <vt:lpstr>INTELLIGENT WEATHER STATION</vt:lpstr>
      <vt:lpstr>FEATURES</vt:lpstr>
      <vt:lpstr>ADDITIONAL FEATURES</vt:lpstr>
      <vt:lpstr>Weather Rack</vt:lpstr>
      <vt:lpstr>Cup Anemometer</vt:lpstr>
      <vt:lpstr>Wind Vane</vt:lpstr>
      <vt:lpstr>Tipping Bucket Rain Gauge</vt:lpstr>
      <vt:lpstr>Atmospheric Pressure Sensor</vt:lpstr>
      <vt:lpstr>Temperature Sensing Principles</vt:lpstr>
      <vt:lpstr>Temperature Sensors</vt:lpstr>
      <vt:lpstr>Temperature Sensor</vt:lpstr>
      <vt:lpstr>Humidity Sensor</vt:lpstr>
      <vt:lpstr>Pollution Sensors </vt:lpstr>
      <vt:lpstr>Pollution Sensors </vt:lpstr>
      <vt:lpstr>Pollution Sensors </vt:lpstr>
      <vt:lpstr>Solar Power Controller</vt:lpstr>
      <vt:lpstr>Software</vt:lpstr>
      <vt:lpstr>ADCP</vt:lpstr>
      <vt:lpstr>Doppler effect</vt:lpstr>
      <vt:lpstr>Principle of operation</vt:lpstr>
      <vt:lpstr>ADCP</vt:lpstr>
      <vt:lpstr>ADCP in shallow water application</vt:lpstr>
      <vt:lpstr>Multiple beams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SCADA TRAINING</dc:title>
  <dc:creator>akbasu</dc:creator>
  <cp:lastModifiedBy>akbasu</cp:lastModifiedBy>
  <cp:revision>300</cp:revision>
  <dcterms:created xsi:type="dcterms:W3CDTF">2006-08-16T00:00:00Z</dcterms:created>
  <dcterms:modified xsi:type="dcterms:W3CDTF">2017-03-21T02:17:58Z</dcterms:modified>
</cp:coreProperties>
</file>